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006" r:id="rId1"/>
  </p:sldMasterIdLst>
  <p:notesMasterIdLst>
    <p:notesMasterId r:id="rId56"/>
  </p:notesMasterIdLst>
  <p:sldIdLst>
    <p:sldId id="256" r:id="rId2"/>
    <p:sldId id="286" r:id="rId3"/>
    <p:sldId id="292" r:id="rId4"/>
    <p:sldId id="361" r:id="rId5"/>
    <p:sldId id="362" r:id="rId6"/>
    <p:sldId id="391" r:id="rId7"/>
    <p:sldId id="509" r:id="rId8"/>
    <p:sldId id="524" r:id="rId9"/>
    <p:sldId id="529" r:id="rId10"/>
    <p:sldId id="530" r:id="rId11"/>
    <p:sldId id="532" r:id="rId12"/>
    <p:sldId id="527" r:id="rId13"/>
    <p:sldId id="531" r:id="rId14"/>
    <p:sldId id="363" r:id="rId15"/>
    <p:sldId id="364" r:id="rId16"/>
    <p:sldId id="358" r:id="rId17"/>
    <p:sldId id="365" r:id="rId18"/>
    <p:sldId id="539" r:id="rId19"/>
    <p:sldId id="538" r:id="rId20"/>
    <p:sldId id="366" r:id="rId21"/>
    <p:sldId id="359" r:id="rId22"/>
    <p:sldId id="367" r:id="rId23"/>
    <p:sldId id="368" r:id="rId24"/>
    <p:sldId id="369" r:id="rId25"/>
    <p:sldId id="370" r:id="rId26"/>
    <p:sldId id="371" r:id="rId27"/>
    <p:sldId id="540" r:id="rId28"/>
    <p:sldId id="372" r:id="rId29"/>
    <p:sldId id="544" r:id="rId30"/>
    <p:sldId id="541" r:id="rId31"/>
    <p:sldId id="389" r:id="rId32"/>
    <p:sldId id="543" r:id="rId33"/>
    <p:sldId id="542" r:id="rId34"/>
    <p:sldId id="390" r:id="rId35"/>
    <p:sldId id="375" r:id="rId36"/>
    <p:sldId id="376" r:id="rId37"/>
    <p:sldId id="360" r:id="rId38"/>
    <p:sldId id="377" r:id="rId39"/>
    <p:sldId id="378" r:id="rId40"/>
    <p:sldId id="379" r:id="rId41"/>
    <p:sldId id="380" r:id="rId42"/>
    <p:sldId id="383" r:id="rId43"/>
    <p:sldId id="384" r:id="rId44"/>
    <p:sldId id="385" r:id="rId45"/>
    <p:sldId id="533" r:id="rId46"/>
    <p:sldId id="534" r:id="rId47"/>
    <p:sldId id="535" r:id="rId48"/>
    <p:sldId id="536" r:id="rId49"/>
    <p:sldId id="537" r:id="rId50"/>
    <p:sldId id="386" r:id="rId51"/>
    <p:sldId id="387" r:id="rId52"/>
    <p:sldId id="388" r:id="rId53"/>
    <p:sldId id="357" r:id="rId54"/>
    <p:sldId id="333" r:id="rId5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519"/>
    <p:restoredTop sz="94824"/>
  </p:normalViewPr>
  <p:slideViewPr>
    <p:cSldViewPr snapToGrid="0" snapToObjects="1">
      <p:cViewPr varScale="1">
        <p:scale>
          <a:sx n="162" d="100"/>
          <a:sy n="162" d="100"/>
        </p:scale>
        <p:origin x="92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B45307-6ED4-B142-BD64-10F739779302}" type="datetimeFigureOut">
              <a:rPr lang="en-US" smtClean="0"/>
              <a:t>3/27/25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BDE956-AECE-4A49-8BC2-51A8C013B7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9781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BDE956-AECE-4A49-8BC2-51A8C013B72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4577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EC4347D3-4C9A-C240-8F14-750059DFEEB0}" type="datetimeFigureOut">
              <a:rPr lang="en-US" smtClean="0"/>
              <a:t>3/27/25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C3D91E88-2515-D24B-B4EA-67D975D085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3446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347D3-4C9A-C240-8F14-750059DFEEB0}" type="datetimeFigureOut">
              <a:rPr lang="en-US" smtClean="0"/>
              <a:t>3/27/25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91E88-2515-D24B-B4EA-67D975D085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3797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347D3-4C9A-C240-8F14-750059DFEEB0}" type="datetimeFigureOut">
              <a:rPr lang="en-US" smtClean="0"/>
              <a:t>3/27/25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91E88-2515-D24B-B4EA-67D975D085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1801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347D3-4C9A-C240-8F14-750059DFEEB0}" type="datetimeFigureOut">
              <a:rPr lang="en-US" smtClean="0"/>
              <a:t>3/27/25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91E88-2515-D24B-B4EA-67D975D0853E}" type="slidenum">
              <a:rPr lang="en-US" smtClean="0"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133876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347D3-4C9A-C240-8F14-750059DFEEB0}" type="datetimeFigureOut">
              <a:rPr lang="en-US" smtClean="0"/>
              <a:t>3/27/25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91E88-2515-D24B-B4EA-67D975D085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6959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347D3-4C9A-C240-8F14-750059DFEEB0}" type="datetimeFigureOut">
              <a:rPr lang="en-US" smtClean="0"/>
              <a:t>3/27/25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91E88-2515-D24B-B4EA-67D975D085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9669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347D3-4C9A-C240-8F14-750059DFEEB0}" type="datetimeFigureOut">
              <a:rPr lang="en-US" smtClean="0"/>
              <a:t>3/27/25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91E88-2515-D24B-B4EA-67D975D085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7445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347D3-4C9A-C240-8F14-750059DFEEB0}" type="datetimeFigureOut">
              <a:rPr lang="en-US" smtClean="0"/>
              <a:t>3/27/25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91E88-2515-D24B-B4EA-67D975D085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7678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347D3-4C9A-C240-8F14-750059DFEEB0}" type="datetimeFigureOut">
              <a:rPr lang="en-US" smtClean="0"/>
              <a:t>3/27/25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91E88-2515-D24B-B4EA-67D975D085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532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347D3-4C9A-C240-8F14-750059DFEEB0}" type="datetimeFigureOut">
              <a:rPr lang="en-US" smtClean="0"/>
              <a:t>3/27/25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91E88-2515-D24B-B4EA-67D975D085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4007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347D3-4C9A-C240-8F14-750059DFEEB0}" type="datetimeFigureOut">
              <a:rPr lang="en-US" smtClean="0"/>
              <a:t>3/27/25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91E88-2515-D24B-B4EA-67D975D085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796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347D3-4C9A-C240-8F14-750059DFEEB0}" type="datetimeFigureOut">
              <a:rPr lang="en-US" smtClean="0"/>
              <a:t>3/27/25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91E88-2515-D24B-B4EA-67D975D085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30751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347D3-4C9A-C240-8F14-750059DFEEB0}" type="datetimeFigureOut">
              <a:rPr lang="en-US" smtClean="0"/>
              <a:t>3/27/25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91E88-2515-D24B-B4EA-67D975D085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72076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347D3-4C9A-C240-8F14-750059DFEEB0}" type="datetimeFigureOut">
              <a:rPr lang="en-US" smtClean="0"/>
              <a:t>3/27/25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91E88-2515-D24B-B4EA-67D975D085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1163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347D3-4C9A-C240-8F14-750059DFEEB0}" type="datetimeFigureOut">
              <a:rPr lang="en-US" smtClean="0"/>
              <a:t>3/27/25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91E88-2515-D24B-B4EA-67D975D085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3014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347D3-4C9A-C240-8F14-750059DFEEB0}" type="datetimeFigureOut">
              <a:rPr lang="en-US" smtClean="0"/>
              <a:t>3/27/25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91E88-2515-D24B-B4EA-67D975D085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50312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347D3-4C9A-C240-8F14-750059DFEEB0}" type="datetimeFigureOut">
              <a:rPr lang="en-US" smtClean="0"/>
              <a:t>3/27/25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91E88-2515-D24B-B4EA-67D975D085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7550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4347D3-4C9A-C240-8F14-750059DFEEB0}" type="datetimeFigureOut">
              <a:rPr lang="en-US" smtClean="0"/>
              <a:t>3/27/25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D91E88-2515-D24B-B4EA-67D975D085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26018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  <p:sldLayoutId id="2147484013" r:id="rId7"/>
    <p:sldLayoutId id="2147484014" r:id="rId8"/>
    <p:sldLayoutId id="2147484015" r:id="rId9"/>
    <p:sldLayoutId id="2147484016" r:id="rId10"/>
    <p:sldLayoutId id="2147484017" r:id="rId11"/>
    <p:sldLayoutId id="2147484018" r:id="rId12"/>
    <p:sldLayoutId id="2147484019" r:id="rId13"/>
    <p:sldLayoutId id="2147484020" r:id="rId14"/>
    <p:sldLayoutId id="2147484021" r:id="rId15"/>
    <p:sldLayoutId id="2147484022" r:id="rId16"/>
    <p:sldLayoutId id="2147484023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.png"/><Relationship Id="rId5" Type="http://schemas.openxmlformats.org/officeDocument/2006/relationships/image" Target="../media/image130.png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8F7A2C-CECB-EA45-9A8F-28914F6ACB9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/>
              <a:t>Van </a:t>
            </a:r>
            <a:r>
              <a:rPr lang="en-US" dirty="0" err="1"/>
              <a:t>Emde</a:t>
            </a:r>
            <a:r>
              <a:rPr lang="en-US" dirty="0"/>
              <a:t> Boas Trees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CC3BA16-EE93-B74E-A27C-2B68B596BB5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Advanced Algorithms</a:t>
            </a:r>
            <a:br>
              <a:rPr lang="en-US" dirty="0"/>
            </a:br>
            <a:r>
              <a:rPr lang="en-US" dirty="0"/>
              <a:t>Mark Floryan</a:t>
            </a:r>
            <a:br>
              <a:rPr lang="en-US" dirty="0"/>
            </a:br>
            <a:br>
              <a:rPr lang="en-US" dirty="0"/>
            </a:br>
            <a:r>
              <a:rPr lang="en-US" dirty="0"/>
              <a:t>CLRS Ch. 20</a:t>
            </a:r>
          </a:p>
        </p:txBody>
      </p:sp>
    </p:spTree>
    <p:extLst>
      <p:ext uri="{BB962C8B-B14F-4D97-AF65-F5344CB8AC3E}">
        <p14:creationId xmlns:p14="http://schemas.microsoft.com/office/powerpoint/2010/main" val="4437305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2704" y="105830"/>
            <a:ext cx="9905998" cy="697903"/>
          </a:xfrm>
        </p:spPr>
        <p:txBody>
          <a:bodyPr/>
          <a:lstStyle/>
          <a:p>
            <a:pPr algn="ctr"/>
            <a:r>
              <a:rPr lang="en-US" dirty="0"/>
              <a:t>The algorithm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B97E919-61D7-E646-91F9-362DA827D8A0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003366" y="1027943"/>
            <a:ext cx="2484657" cy="417787"/>
          </a:xfrm>
          <a:ln>
            <a:solidFill>
              <a:schemeClr val="tx1">
                <a:lumMod val="95000"/>
              </a:schemeClr>
            </a:solidFill>
          </a:ln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1800" i="1" dirty="0"/>
              <a:t>Partially Sorted List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4911D54-F63B-8747-A5E2-C439BA3B965A}"/>
              </a:ext>
            </a:extLst>
          </p:cNvPr>
          <p:cNvGrpSpPr/>
          <p:nvPr/>
        </p:nvGrpSpPr>
        <p:grpSpPr>
          <a:xfrm>
            <a:off x="1968438" y="1581682"/>
            <a:ext cx="6554514" cy="331076"/>
            <a:chOff x="2743204" y="1939159"/>
            <a:chExt cx="6554514" cy="331076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79C14A3-9581-8347-91A2-2843DB2AC0D2}"/>
                </a:ext>
              </a:extLst>
            </p:cNvPr>
            <p:cNvSpPr/>
            <p:nvPr/>
          </p:nvSpPr>
          <p:spPr>
            <a:xfrm>
              <a:off x="2743204" y="1939159"/>
              <a:ext cx="717331" cy="331076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1</a:t>
              </a:r>
              <a:r>
                <a:rPr lang="en-US" dirty="0">
                  <a:solidFill>
                    <a:schemeClr val="accent3"/>
                  </a:solidFill>
                </a:rPr>
                <a:t>7</a:t>
              </a:r>
              <a:r>
                <a:rPr lang="en-US" dirty="0">
                  <a:solidFill>
                    <a:schemeClr val="accent5"/>
                  </a:solidFill>
                </a:rPr>
                <a:t>0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0755840-FC93-C841-BB56-C2C7E12A1562}"/>
                </a:ext>
              </a:extLst>
            </p:cNvPr>
            <p:cNvSpPr/>
            <p:nvPr/>
          </p:nvSpPr>
          <p:spPr>
            <a:xfrm>
              <a:off x="3581404" y="1939159"/>
              <a:ext cx="717331" cy="331076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3"/>
                  </a:solidFill>
                </a:rPr>
                <a:t>9</a:t>
              </a:r>
              <a:r>
                <a:rPr lang="en-US" dirty="0">
                  <a:solidFill>
                    <a:schemeClr val="accent5"/>
                  </a:solidFill>
                </a:rPr>
                <a:t>0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25A6BB6-91A7-4345-BAA0-0F1C40E9F6F0}"/>
                </a:ext>
              </a:extLst>
            </p:cNvPr>
            <p:cNvSpPr/>
            <p:nvPr/>
          </p:nvSpPr>
          <p:spPr>
            <a:xfrm>
              <a:off x="4410408" y="1939159"/>
              <a:ext cx="717331" cy="331076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5"/>
                  </a:solidFill>
                </a:rPr>
                <a:t>2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A06B6C5-AB99-5448-9882-23053D1095D3}"/>
                </a:ext>
              </a:extLst>
            </p:cNvPr>
            <p:cNvSpPr/>
            <p:nvPr/>
          </p:nvSpPr>
          <p:spPr>
            <a:xfrm>
              <a:off x="5248608" y="1939159"/>
              <a:ext cx="717331" cy="331076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8</a:t>
              </a:r>
              <a:r>
                <a:rPr lang="en-US" dirty="0">
                  <a:solidFill>
                    <a:schemeClr val="accent3"/>
                  </a:solidFill>
                </a:rPr>
                <a:t>0</a:t>
              </a:r>
              <a:r>
                <a:rPr lang="en-US" dirty="0">
                  <a:solidFill>
                    <a:schemeClr val="accent5"/>
                  </a:solidFill>
                </a:rPr>
                <a:t>2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8F07116-B950-7B4E-9DD5-2FFD100312D8}"/>
                </a:ext>
              </a:extLst>
            </p:cNvPr>
            <p:cNvSpPr/>
            <p:nvPr/>
          </p:nvSpPr>
          <p:spPr>
            <a:xfrm>
              <a:off x="6074983" y="1939159"/>
              <a:ext cx="717331" cy="331076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3"/>
                  </a:solidFill>
                </a:rPr>
                <a:t>2</a:t>
              </a:r>
              <a:r>
                <a:rPr lang="en-US" dirty="0">
                  <a:solidFill>
                    <a:schemeClr val="accent5"/>
                  </a:solidFill>
                </a:rPr>
                <a:t>4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2966D61-9FCC-ED49-8B77-B1812D70F65F}"/>
                </a:ext>
              </a:extLst>
            </p:cNvPr>
            <p:cNvSpPr/>
            <p:nvPr/>
          </p:nvSpPr>
          <p:spPr>
            <a:xfrm>
              <a:off x="6913183" y="1939159"/>
              <a:ext cx="717331" cy="331076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3"/>
                  </a:solidFill>
                </a:rPr>
                <a:t>4</a:t>
              </a:r>
              <a:r>
                <a:rPr lang="en-US" dirty="0">
                  <a:solidFill>
                    <a:schemeClr val="accent5"/>
                  </a:solidFill>
                </a:rPr>
                <a:t>5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9739107-ACE1-BF4E-8857-86D8077DB99E}"/>
                </a:ext>
              </a:extLst>
            </p:cNvPr>
            <p:cNvSpPr/>
            <p:nvPr/>
          </p:nvSpPr>
          <p:spPr>
            <a:xfrm>
              <a:off x="7742187" y="1939159"/>
              <a:ext cx="717331" cy="331076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3"/>
                  </a:solidFill>
                </a:rPr>
                <a:t>7</a:t>
              </a:r>
              <a:r>
                <a:rPr lang="en-US" dirty="0">
                  <a:solidFill>
                    <a:schemeClr val="accent5"/>
                  </a:solidFill>
                </a:rPr>
                <a:t>5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438EEE1-4D0C-C14C-A669-64707051CF9D}"/>
                </a:ext>
              </a:extLst>
            </p:cNvPr>
            <p:cNvSpPr/>
            <p:nvPr/>
          </p:nvSpPr>
          <p:spPr>
            <a:xfrm>
              <a:off x="8580387" y="1939159"/>
              <a:ext cx="717331" cy="331076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3"/>
                  </a:solidFill>
                </a:rPr>
                <a:t>6</a:t>
              </a:r>
              <a:r>
                <a:rPr lang="en-US" dirty="0">
                  <a:solidFill>
                    <a:schemeClr val="accent5"/>
                  </a:solidFill>
                </a:rPr>
                <a:t>6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A82726EA-B2C1-C049-A3DB-BB071B5FB2A9}"/>
              </a:ext>
            </a:extLst>
          </p:cNvPr>
          <p:cNvGrpSpPr/>
          <p:nvPr/>
        </p:nvGrpSpPr>
        <p:grpSpPr>
          <a:xfrm>
            <a:off x="1141413" y="2992463"/>
            <a:ext cx="8492353" cy="1323333"/>
            <a:chOff x="1141413" y="4490356"/>
            <a:chExt cx="8492353" cy="1323333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7AA5600D-6C5F-5C4F-94B1-825D969AE88F}"/>
                </a:ext>
              </a:extLst>
            </p:cNvPr>
            <p:cNvGrpSpPr/>
            <p:nvPr/>
          </p:nvGrpSpPr>
          <p:grpSpPr>
            <a:xfrm>
              <a:off x="1141413" y="5361744"/>
              <a:ext cx="8492353" cy="451945"/>
              <a:chOff x="1521375" y="5391809"/>
              <a:chExt cx="8492353" cy="451945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9CBDE0FB-9C5E-F04B-90B4-850D3D5EAF65}"/>
                  </a:ext>
                </a:extLst>
              </p:cNvPr>
              <p:cNvSpPr/>
              <p:nvPr/>
            </p:nvSpPr>
            <p:spPr>
              <a:xfrm>
                <a:off x="1587069" y="5512678"/>
                <a:ext cx="588574" cy="331076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ysClr val="windowText" lastClr="000000"/>
                    </a:solidFill>
                  </a:rPr>
                  <a:t>0</a:t>
                </a:r>
              </a:p>
            </p:txBody>
          </p: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5C2E8DA4-B31C-0F4F-843D-0E95A865269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21375" y="5391809"/>
                <a:ext cx="725212" cy="0"/>
              </a:xfrm>
              <a:prstGeom prst="line">
                <a:avLst/>
              </a:prstGeom>
              <a:ln>
                <a:solidFill>
                  <a:schemeClr val="tx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F1398D4B-6C76-694C-A071-B484C7D37BB6}"/>
                  </a:ext>
                </a:extLst>
              </p:cNvPr>
              <p:cNvSpPr/>
              <p:nvPr/>
            </p:nvSpPr>
            <p:spPr>
              <a:xfrm>
                <a:off x="2448917" y="5512678"/>
                <a:ext cx="588574" cy="331076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ysClr val="windowText" lastClr="000000"/>
                    </a:solidFill>
                  </a:rPr>
                  <a:t>1</a:t>
                </a:r>
              </a:p>
            </p:txBody>
          </p: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8BA95E4F-30E4-894B-96F1-08F92C75AEE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83223" y="5391809"/>
                <a:ext cx="725212" cy="0"/>
              </a:xfrm>
              <a:prstGeom prst="line">
                <a:avLst/>
              </a:prstGeom>
              <a:ln>
                <a:solidFill>
                  <a:schemeClr val="tx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AC4FD305-15A8-5848-BC68-35C1337E1ACD}"/>
                  </a:ext>
                </a:extLst>
              </p:cNvPr>
              <p:cNvSpPr/>
              <p:nvPr/>
            </p:nvSpPr>
            <p:spPr>
              <a:xfrm>
                <a:off x="3318652" y="5512678"/>
                <a:ext cx="588574" cy="331076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ysClr val="windowText" lastClr="000000"/>
                    </a:solidFill>
                  </a:rPr>
                  <a:t>2</a:t>
                </a:r>
              </a:p>
            </p:txBody>
          </p: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7F91658C-AD47-C246-96E7-D922C57BBA9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52958" y="5391809"/>
                <a:ext cx="725212" cy="0"/>
              </a:xfrm>
              <a:prstGeom prst="line">
                <a:avLst/>
              </a:prstGeom>
              <a:ln>
                <a:solidFill>
                  <a:schemeClr val="tx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6FAFF456-DB13-8F45-ACAC-ED1A34607888}"/>
                  </a:ext>
                </a:extLst>
              </p:cNvPr>
              <p:cNvSpPr/>
              <p:nvPr/>
            </p:nvSpPr>
            <p:spPr>
              <a:xfrm>
                <a:off x="4180500" y="5512678"/>
                <a:ext cx="588574" cy="331076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ysClr val="windowText" lastClr="000000"/>
                    </a:solidFill>
                  </a:rPr>
                  <a:t>3</a:t>
                </a:r>
              </a:p>
            </p:txBody>
          </p: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BE29F89B-8165-4D49-A0A3-3B6F6A8320D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4806" y="5391809"/>
                <a:ext cx="725212" cy="0"/>
              </a:xfrm>
              <a:prstGeom prst="line">
                <a:avLst/>
              </a:prstGeom>
              <a:ln>
                <a:solidFill>
                  <a:schemeClr val="tx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B901F831-05E3-AB44-A895-92EAD6E212FD}"/>
                  </a:ext>
                </a:extLst>
              </p:cNvPr>
              <p:cNvSpPr/>
              <p:nvPr/>
            </p:nvSpPr>
            <p:spPr>
              <a:xfrm>
                <a:off x="5037083" y="5512678"/>
                <a:ext cx="588574" cy="331076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ysClr val="windowText" lastClr="000000"/>
                    </a:solidFill>
                  </a:rPr>
                  <a:t>4</a:t>
                </a:r>
              </a:p>
            </p:txBody>
          </p: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D926DBC0-5E92-3946-A16A-B12F57B81E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71389" y="5391809"/>
                <a:ext cx="725212" cy="0"/>
              </a:xfrm>
              <a:prstGeom prst="line">
                <a:avLst/>
              </a:prstGeom>
              <a:ln>
                <a:solidFill>
                  <a:schemeClr val="tx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E9128DE6-F99A-774A-9323-E173C710E4B4}"/>
                  </a:ext>
                </a:extLst>
              </p:cNvPr>
              <p:cNvSpPr/>
              <p:nvPr/>
            </p:nvSpPr>
            <p:spPr>
              <a:xfrm>
                <a:off x="5898931" y="5512678"/>
                <a:ext cx="588574" cy="331076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ysClr val="windowText" lastClr="000000"/>
                    </a:solidFill>
                  </a:rPr>
                  <a:t>5</a:t>
                </a:r>
              </a:p>
            </p:txBody>
          </p: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7742C1FB-BC76-764B-B723-10F2FFD4439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33237" y="5391809"/>
                <a:ext cx="725212" cy="0"/>
              </a:xfrm>
              <a:prstGeom prst="line">
                <a:avLst/>
              </a:prstGeom>
              <a:ln>
                <a:solidFill>
                  <a:schemeClr val="tx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7AC045D3-8649-7A4C-B9BB-CDA076FBD693}"/>
                  </a:ext>
                </a:extLst>
              </p:cNvPr>
              <p:cNvSpPr/>
              <p:nvPr/>
            </p:nvSpPr>
            <p:spPr>
              <a:xfrm>
                <a:off x="6768666" y="5512678"/>
                <a:ext cx="588574" cy="331076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ysClr val="windowText" lastClr="000000"/>
                    </a:solidFill>
                  </a:rPr>
                  <a:t>6</a:t>
                </a:r>
              </a:p>
            </p:txBody>
          </p: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AE239F71-391A-3C47-8188-5C5439AF5D8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02972" y="5391809"/>
                <a:ext cx="725212" cy="0"/>
              </a:xfrm>
              <a:prstGeom prst="line">
                <a:avLst/>
              </a:prstGeom>
              <a:ln>
                <a:solidFill>
                  <a:schemeClr val="tx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6DEE23E2-DAA5-7145-A272-6A261B2481D4}"/>
                  </a:ext>
                </a:extLst>
              </p:cNvPr>
              <p:cNvSpPr/>
              <p:nvPr/>
            </p:nvSpPr>
            <p:spPr>
              <a:xfrm>
                <a:off x="7630514" y="5512678"/>
                <a:ext cx="588574" cy="331076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ysClr val="windowText" lastClr="000000"/>
                    </a:solidFill>
                  </a:rPr>
                  <a:t>7</a:t>
                </a:r>
              </a:p>
            </p:txBody>
          </p: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D667646A-5DEF-044A-929E-AD0FF515F24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64820" y="5391809"/>
                <a:ext cx="725212" cy="0"/>
              </a:xfrm>
              <a:prstGeom prst="line">
                <a:avLst/>
              </a:prstGeom>
              <a:ln>
                <a:solidFill>
                  <a:schemeClr val="tx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FC437C59-45BF-AD42-8D12-D2D02456E06C}"/>
                  </a:ext>
                </a:extLst>
              </p:cNvPr>
              <p:cNvSpPr/>
              <p:nvPr/>
            </p:nvSpPr>
            <p:spPr>
              <a:xfrm>
                <a:off x="8492362" y="5512678"/>
                <a:ext cx="588574" cy="331076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ysClr val="windowText" lastClr="000000"/>
                    </a:solidFill>
                  </a:rPr>
                  <a:t>8</a:t>
                </a:r>
              </a:p>
            </p:txBody>
          </p: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7ABFCE04-5018-D547-B120-E5A8FCBF1CC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426668" y="5391809"/>
                <a:ext cx="725212" cy="0"/>
              </a:xfrm>
              <a:prstGeom prst="line">
                <a:avLst/>
              </a:prstGeom>
              <a:ln>
                <a:solidFill>
                  <a:schemeClr val="tx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E80B8C8B-6924-9640-BB3A-62A711B33C30}"/>
                  </a:ext>
                </a:extLst>
              </p:cNvPr>
              <p:cNvSpPr/>
              <p:nvPr/>
            </p:nvSpPr>
            <p:spPr>
              <a:xfrm>
                <a:off x="9354210" y="5512678"/>
                <a:ext cx="588574" cy="331076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ysClr val="windowText" lastClr="000000"/>
                    </a:solidFill>
                  </a:rPr>
                  <a:t>9</a:t>
                </a:r>
              </a:p>
            </p:txBody>
          </p: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3C3077CD-5D89-334B-B221-935C75FB11E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288516" y="5391809"/>
                <a:ext cx="725212" cy="0"/>
              </a:xfrm>
              <a:prstGeom prst="line">
                <a:avLst/>
              </a:prstGeom>
              <a:ln>
                <a:solidFill>
                  <a:schemeClr val="tx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E538E7A7-D2D7-8B4A-BDF8-7B0A8E191915}"/>
                </a:ext>
              </a:extLst>
            </p:cNvPr>
            <p:cNvSpPr/>
            <p:nvPr/>
          </p:nvSpPr>
          <p:spPr>
            <a:xfrm>
              <a:off x="7182220" y="4903678"/>
              <a:ext cx="717331" cy="331076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1</a:t>
              </a:r>
              <a:r>
                <a:rPr lang="en-US" dirty="0">
                  <a:solidFill>
                    <a:schemeClr val="accent3"/>
                  </a:solidFill>
                </a:rPr>
                <a:t>7</a:t>
              </a:r>
              <a:r>
                <a:rPr lang="en-US" dirty="0">
                  <a:solidFill>
                    <a:schemeClr val="accent5"/>
                  </a:solidFill>
                </a:rPr>
                <a:t>0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EE1677A9-907E-3D42-8552-927494ED551B}"/>
                </a:ext>
              </a:extLst>
            </p:cNvPr>
            <p:cNvSpPr/>
            <p:nvPr/>
          </p:nvSpPr>
          <p:spPr>
            <a:xfrm>
              <a:off x="4585553" y="4933091"/>
              <a:ext cx="717331" cy="331076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3"/>
                  </a:solidFill>
                </a:rPr>
                <a:t>4</a:t>
              </a:r>
              <a:r>
                <a:rPr lang="en-US" dirty="0">
                  <a:solidFill>
                    <a:schemeClr val="accent5"/>
                  </a:solidFill>
                </a:rPr>
                <a:t>5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C8AEAB09-02BD-F147-AEAF-7BED41283BC6}"/>
                </a:ext>
              </a:extLst>
            </p:cNvPr>
            <p:cNvSpPr/>
            <p:nvPr/>
          </p:nvSpPr>
          <p:spPr>
            <a:xfrm>
              <a:off x="7182219" y="4490356"/>
              <a:ext cx="717331" cy="331076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3"/>
                  </a:solidFill>
                </a:rPr>
                <a:t>7</a:t>
              </a:r>
              <a:r>
                <a:rPr lang="en-US" dirty="0">
                  <a:solidFill>
                    <a:schemeClr val="accent5"/>
                  </a:solidFill>
                </a:rPr>
                <a:t>5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41FD7D98-51CA-674D-9034-478E51CFDE6E}"/>
                </a:ext>
              </a:extLst>
            </p:cNvPr>
            <p:cNvSpPr/>
            <p:nvPr/>
          </p:nvSpPr>
          <p:spPr>
            <a:xfrm>
              <a:off x="8910906" y="4903678"/>
              <a:ext cx="717331" cy="331076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3"/>
                  </a:solidFill>
                </a:rPr>
                <a:t>9</a:t>
              </a:r>
              <a:r>
                <a:rPr lang="en-US" dirty="0">
                  <a:solidFill>
                    <a:schemeClr val="accent5"/>
                  </a:solidFill>
                </a:rPr>
                <a:t>0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06F82991-F1CF-E04A-B386-D11EE47EE027}"/>
                </a:ext>
              </a:extLst>
            </p:cNvPr>
            <p:cNvSpPr/>
            <p:nvPr/>
          </p:nvSpPr>
          <p:spPr>
            <a:xfrm>
              <a:off x="1163440" y="4933091"/>
              <a:ext cx="717331" cy="331076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3"/>
                  </a:solidFill>
                </a:rPr>
                <a:t>0</a:t>
              </a:r>
              <a:r>
                <a:rPr lang="en-US" dirty="0">
                  <a:solidFill>
                    <a:schemeClr val="accent5"/>
                  </a:solidFill>
                </a:rPr>
                <a:t>2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417B3F08-1440-DE4B-942E-E7F33551D206}"/>
                </a:ext>
              </a:extLst>
            </p:cNvPr>
            <p:cNvSpPr/>
            <p:nvPr/>
          </p:nvSpPr>
          <p:spPr>
            <a:xfrm>
              <a:off x="2892126" y="4933091"/>
              <a:ext cx="717331" cy="331076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3"/>
                  </a:solidFill>
                </a:rPr>
                <a:t>2</a:t>
              </a:r>
              <a:r>
                <a:rPr lang="en-US" dirty="0">
                  <a:solidFill>
                    <a:schemeClr val="accent5"/>
                  </a:solidFill>
                </a:rPr>
                <a:t>4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7CE1B9DC-4201-6C4B-9BD2-53CEF162AF41}"/>
                </a:ext>
              </a:extLst>
            </p:cNvPr>
            <p:cNvSpPr/>
            <p:nvPr/>
          </p:nvSpPr>
          <p:spPr>
            <a:xfrm>
              <a:off x="1163440" y="4520349"/>
              <a:ext cx="717331" cy="331076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8</a:t>
              </a:r>
              <a:r>
                <a:rPr lang="en-US" dirty="0">
                  <a:solidFill>
                    <a:schemeClr val="accent3"/>
                  </a:solidFill>
                </a:rPr>
                <a:t>0</a:t>
              </a:r>
              <a:r>
                <a:rPr lang="en-US" dirty="0">
                  <a:solidFill>
                    <a:schemeClr val="accent5"/>
                  </a:solidFill>
                </a:rPr>
                <a:t>2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CC395E22-9664-2D45-A57B-45ED3BBFB609}"/>
                </a:ext>
              </a:extLst>
            </p:cNvPr>
            <p:cNvSpPr/>
            <p:nvPr/>
          </p:nvSpPr>
          <p:spPr>
            <a:xfrm>
              <a:off x="6323010" y="4907165"/>
              <a:ext cx="717331" cy="331076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3"/>
                  </a:solidFill>
                </a:rPr>
                <a:t>6</a:t>
              </a:r>
              <a:r>
                <a:rPr lang="en-US" dirty="0">
                  <a:solidFill>
                    <a:schemeClr val="accent5"/>
                  </a:solidFill>
                </a:rPr>
                <a:t>6</a:t>
              </a:r>
            </a:p>
          </p:txBody>
        </p:sp>
      </p:grp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506297F2-CEDE-9F47-83F3-BDD122EDD0D0}"/>
              </a:ext>
            </a:extLst>
          </p:cNvPr>
          <p:cNvCxnSpPr>
            <a:cxnSpLocks/>
          </p:cNvCxnSpPr>
          <p:nvPr/>
        </p:nvCxnSpPr>
        <p:spPr>
          <a:xfrm>
            <a:off x="2298863" y="2010335"/>
            <a:ext cx="4883356" cy="1379806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9" name="Content Placeholder 2">
            <a:extLst>
              <a:ext uri="{FF2B5EF4-FFF2-40B4-BE49-F238E27FC236}">
                <a16:creationId xmlns:a16="http://schemas.microsoft.com/office/drawing/2014/main" id="{84DB8E92-00E8-8946-BA96-976B6A19FDA6}"/>
              </a:ext>
            </a:extLst>
          </p:cNvPr>
          <p:cNvSpPr txBox="1">
            <a:spLocks/>
          </p:cNvSpPr>
          <p:nvPr/>
        </p:nvSpPr>
        <p:spPr>
          <a:xfrm>
            <a:off x="9439575" y="1679017"/>
            <a:ext cx="1757851" cy="778733"/>
          </a:xfrm>
          <a:prstGeom prst="rect">
            <a:avLst/>
          </a:prstGeom>
          <a:ln>
            <a:solidFill>
              <a:schemeClr val="tx1">
                <a:lumMod val="9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600" i="1" dirty="0"/>
              <a:t>Do it again with the tens digit</a:t>
            </a:r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69F03024-2D26-EE4D-AD9C-4BBB4D816A0D}"/>
              </a:ext>
            </a:extLst>
          </p:cNvPr>
          <p:cNvCxnSpPr>
            <a:cxnSpLocks/>
          </p:cNvCxnSpPr>
          <p:nvPr/>
        </p:nvCxnSpPr>
        <p:spPr>
          <a:xfrm>
            <a:off x="3165303" y="2006848"/>
            <a:ext cx="6397519" cy="1316691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FC0CA3F6-3A91-F44A-AF7F-F10789203407}"/>
              </a:ext>
            </a:extLst>
          </p:cNvPr>
          <p:cNvCxnSpPr>
            <a:cxnSpLocks/>
          </p:cNvCxnSpPr>
          <p:nvPr/>
        </p:nvCxnSpPr>
        <p:spPr>
          <a:xfrm flipH="1">
            <a:off x="1955811" y="1995004"/>
            <a:ext cx="2047555" cy="1576319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DC478603-20E2-2349-9A1D-559EA81F5FDF}"/>
              </a:ext>
            </a:extLst>
          </p:cNvPr>
          <p:cNvCxnSpPr>
            <a:cxnSpLocks/>
          </p:cNvCxnSpPr>
          <p:nvPr/>
        </p:nvCxnSpPr>
        <p:spPr>
          <a:xfrm flipH="1">
            <a:off x="1758909" y="2010335"/>
            <a:ext cx="3040962" cy="898317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7EB907C6-A192-1749-9C72-59B07484B6DB}"/>
              </a:ext>
            </a:extLst>
          </p:cNvPr>
          <p:cNvCxnSpPr>
            <a:cxnSpLocks/>
          </p:cNvCxnSpPr>
          <p:nvPr/>
        </p:nvCxnSpPr>
        <p:spPr>
          <a:xfrm flipH="1">
            <a:off x="3279390" y="2006848"/>
            <a:ext cx="2386921" cy="1328535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97A9EB06-BDAA-9A47-B586-0725F1430FA8}"/>
              </a:ext>
            </a:extLst>
          </p:cNvPr>
          <p:cNvCxnSpPr>
            <a:cxnSpLocks/>
          </p:cNvCxnSpPr>
          <p:nvPr/>
        </p:nvCxnSpPr>
        <p:spPr>
          <a:xfrm flipH="1">
            <a:off x="4954033" y="1975873"/>
            <a:ext cx="1578718" cy="1359510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2EB12588-B2A4-3D4F-BA24-5F9E19DF59B7}"/>
              </a:ext>
            </a:extLst>
          </p:cNvPr>
          <p:cNvCxnSpPr>
            <a:cxnSpLocks/>
          </p:cNvCxnSpPr>
          <p:nvPr/>
        </p:nvCxnSpPr>
        <p:spPr>
          <a:xfrm>
            <a:off x="7332529" y="2006848"/>
            <a:ext cx="32110" cy="901804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FE64C73E-124C-6348-BCB5-1E30E49790FD}"/>
              </a:ext>
            </a:extLst>
          </p:cNvPr>
          <p:cNvCxnSpPr>
            <a:cxnSpLocks/>
          </p:cNvCxnSpPr>
          <p:nvPr/>
        </p:nvCxnSpPr>
        <p:spPr>
          <a:xfrm flipH="1">
            <a:off x="6576850" y="2006848"/>
            <a:ext cx="1603371" cy="1346684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89" name="Group 88">
            <a:extLst>
              <a:ext uri="{FF2B5EF4-FFF2-40B4-BE49-F238E27FC236}">
                <a16:creationId xmlns:a16="http://schemas.microsoft.com/office/drawing/2014/main" id="{EF69C702-2DFC-3B4A-9F68-892D60A4BC2C}"/>
              </a:ext>
            </a:extLst>
          </p:cNvPr>
          <p:cNvGrpSpPr/>
          <p:nvPr/>
        </p:nvGrpSpPr>
        <p:grpSpPr>
          <a:xfrm>
            <a:off x="2100345" y="5757445"/>
            <a:ext cx="6554514" cy="331076"/>
            <a:chOff x="2743204" y="1939159"/>
            <a:chExt cx="6554514" cy="331076"/>
          </a:xfrm>
        </p:grpSpPr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382CAF53-E5F5-B241-88C1-EF1CB9837588}"/>
                </a:ext>
              </a:extLst>
            </p:cNvPr>
            <p:cNvSpPr/>
            <p:nvPr/>
          </p:nvSpPr>
          <p:spPr>
            <a:xfrm>
              <a:off x="2743204" y="1939159"/>
              <a:ext cx="717331" cy="331076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3"/>
                  </a:solidFill>
                </a:rPr>
                <a:t>0</a:t>
              </a:r>
              <a:r>
                <a:rPr lang="en-US" dirty="0">
                  <a:solidFill>
                    <a:schemeClr val="accent5"/>
                  </a:solidFill>
                </a:rPr>
                <a:t>2</a:t>
              </a:r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446CDF3D-742B-FC47-915F-942F91E4BD42}"/>
                </a:ext>
              </a:extLst>
            </p:cNvPr>
            <p:cNvSpPr/>
            <p:nvPr/>
          </p:nvSpPr>
          <p:spPr>
            <a:xfrm>
              <a:off x="3581404" y="1939159"/>
              <a:ext cx="717331" cy="331076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8</a:t>
              </a:r>
              <a:r>
                <a:rPr lang="en-US" dirty="0">
                  <a:solidFill>
                    <a:schemeClr val="accent3"/>
                  </a:solidFill>
                </a:rPr>
                <a:t>0</a:t>
              </a:r>
              <a:r>
                <a:rPr lang="en-US" dirty="0">
                  <a:solidFill>
                    <a:schemeClr val="accent5"/>
                  </a:solidFill>
                </a:rPr>
                <a:t>2</a:t>
              </a:r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31419E93-DE66-B64C-9EF7-AF46517A2A04}"/>
                </a:ext>
              </a:extLst>
            </p:cNvPr>
            <p:cNvSpPr/>
            <p:nvPr/>
          </p:nvSpPr>
          <p:spPr>
            <a:xfrm>
              <a:off x="4410408" y="1939159"/>
              <a:ext cx="717331" cy="331076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3"/>
                  </a:solidFill>
                </a:rPr>
                <a:t>2</a:t>
              </a:r>
              <a:r>
                <a:rPr lang="en-US" dirty="0">
                  <a:solidFill>
                    <a:schemeClr val="accent5"/>
                  </a:solidFill>
                </a:rPr>
                <a:t>4</a:t>
              </a:r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37FEBC6A-BB1B-EC48-ABDF-3124252764EA}"/>
                </a:ext>
              </a:extLst>
            </p:cNvPr>
            <p:cNvSpPr/>
            <p:nvPr/>
          </p:nvSpPr>
          <p:spPr>
            <a:xfrm>
              <a:off x="5248608" y="1939159"/>
              <a:ext cx="717331" cy="331076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3"/>
                  </a:solidFill>
                </a:rPr>
                <a:t>4</a:t>
              </a:r>
              <a:r>
                <a:rPr lang="en-US" dirty="0">
                  <a:solidFill>
                    <a:schemeClr val="accent5"/>
                  </a:solidFill>
                </a:rPr>
                <a:t>5</a:t>
              </a:r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C1C7997F-6DE2-AE46-BC08-B6051773BEB4}"/>
                </a:ext>
              </a:extLst>
            </p:cNvPr>
            <p:cNvSpPr/>
            <p:nvPr/>
          </p:nvSpPr>
          <p:spPr>
            <a:xfrm>
              <a:off x="6074983" y="1939159"/>
              <a:ext cx="717331" cy="331076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3"/>
                  </a:solidFill>
                </a:rPr>
                <a:t>6</a:t>
              </a:r>
              <a:r>
                <a:rPr lang="en-US" dirty="0">
                  <a:solidFill>
                    <a:schemeClr val="accent5"/>
                  </a:solidFill>
                </a:rPr>
                <a:t>6</a:t>
              </a:r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8B0101C0-C910-5143-A7E9-82772ABE0B2F}"/>
                </a:ext>
              </a:extLst>
            </p:cNvPr>
            <p:cNvSpPr/>
            <p:nvPr/>
          </p:nvSpPr>
          <p:spPr>
            <a:xfrm>
              <a:off x="6913183" y="1939159"/>
              <a:ext cx="717331" cy="331076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1</a:t>
              </a:r>
              <a:r>
                <a:rPr lang="en-US" dirty="0">
                  <a:solidFill>
                    <a:schemeClr val="accent3"/>
                  </a:solidFill>
                </a:rPr>
                <a:t>7</a:t>
              </a:r>
              <a:r>
                <a:rPr lang="en-US" dirty="0">
                  <a:solidFill>
                    <a:schemeClr val="accent5"/>
                  </a:solidFill>
                </a:rPr>
                <a:t>0</a:t>
              </a:r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DC27C9FB-3C65-B34C-9CE3-1B9C9C8E7E62}"/>
                </a:ext>
              </a:extLst>
            </p:cNvPr>
            <p:cNvSpPr/>
            <p:nvPr/>
          </p:nvSpPr>
          <p:spPr>
            <a:xfrm>
              <a:off x="7742187" y="1939159"/>
              <a:ext cx="717331" cy="331076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3"/>
                  </a:solidFill>
                </a:rPr>
                <a:t>7</a:t>
              </a:r>
              <a:r>
                <a:rPr lang="en-US" dirty="0">
                  <a:solidFill>
                    <a:schemeClr val="accent5"/>
                  </a:solidFill>
                </a:rPr>
                <a:t>5</a:t>
              </a:r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FAE2A67E-47FE-9F45-8AAA-62B0BD8F4F3D}"/>
                </a:ext>
              </a:extLst>
            </p:cNvPr>
            <p:cNvSpPr/>
            <p:nvPr/>
          </p:nvSpPr>
          <p:spPr>
            <a:xfrm>
              <a:off x="8580387" y="1939159"/>
              <a:ext cx="717331" cy="331076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3"/>
                  </a:solidFill>
                </a:rPr>
                <a:t>9</a:t>
              </a:r>
              <a:r>
                <a:rPr lang="en-US" dirty="0">
                  <a:solidFill>
                    <a:schemeClr val="accent5"/>
                  </a:solidFill>
                </a:rPr>
                <a:t>0</a:t>
              </a:r>
            </a:p>
          </p:txBody>
        </p:sp>
      </p:grpSp>
      <p:sp>
        <p:nvSpPr>
          <p:cNvPr id="98" name="Rectangle 97">
            <a:extLst>
              <a:ext uri="{FF2B5EF4-FFF2-40B4-BE49-F238E27FC236}">
                <a16:creationId xmlns:a16="http://schemas.microsoft.com/office/drawing/2014/main" id="{59BC926A-B586-2343-AAD0-5B038300A584}"/>
              </a:ext>
            </a:extLst>
          </p:cNvPr>
          <p:cNvSpPr/>
          <p:nvPr/>
        </p:nvSpPr>
        <p:spPr>
          <a:xfrm>
            <a:off x="1123995" y="2941401"/>
            <a:ext cx="806643" cy="879012"/>
          </a:xfrm>
          <a:prstGeom prst="rect">
            <a:avLst/>
          </a:prstGeom>
          <a:noFill/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D11312C4-2285-9947-8D3D-8D228ABAA7E1}"/>
              </a:ext>
            </a:extLst>
          </p:cNvPr>
          <p:cNvSpPr/>
          <p:nvPr/>
        </p:nvSpPr>
        <p:spPr>
          <a:xfrm>
            <a:off x="7137562" y="2928661"/>
            <a:ext cx="806643" cy="879012"/>
          </a:xfrm>
          <a:prstGeom prst="rect">
            <a:avLst/>
          </a:prstGeom>
          <a:noFill/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62D102F5-4DC2-AF42-9F80-AE57D5870E98}"/>
              </a:ext>
            </a:extLst>
          </p:cNvPr>
          <p:cNvSpPr/>
          <p:nvPr/>
        </p:nvSpPr>
        <p:spPr>
          <a:xfrm>
            <a:off x="8867043" y="3364013"/>
            <a:ext cx="806643" cy="402897"/>
          </a:xfrm>
          <a:prstGeom prst="rect">
            <a:avLst/>
          </a:prstGeom>
          <a:noFill/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51C43488-3EB3-BE41-8B78-BF7E23238B7C}"/>
              </a:ext>
            </a:extLst>
          </p:cNvPr>
          <p:cNvSpPr/>
          <p:nvPr/>
        </p:nvSpPr>
        <p:spPr>
          <a:xfrm>
            <a:off x="6278353" y="3368167"/>
            <a:ext cx="806643" cy="402897"/>
          </a:xfrm>
          <a:prstGeom prst="rect">
            <a:avLst/>
          </a:prstGeom>
          <a:noFill/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CE2A3B20-3601-A449-8D3D-529ECC7E33B3}"/>
              </a:ext>
            </a:extLst>
          </p:cNvPr>
          <p:cNvSpPr/>
          <p:nvPr/>
        </p:nvSpPr>
        <p:spPr>
          <a:xfrm>
            <a:off x="4540584" y="3390578"/>
            <a:ext cx="806643" cy="402897"/>
          </a:xfrm>
          <a:prstGeom prst="rect">
            <a:avLst/>
          </a:prstGeom>
          <a:noFill/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0BCF0090-099D-0247-B636-57AA9B5BE51B}"/>
              </a:ext>
            </a:extLst>
          </p:cNvPr>
          <p:cNvSpPr/>
          <p:nvPr/>
        </p:nvSpPr>
        <p:spPr>
          <a:xfrm>
            <a:off x="2838654" y="3392189"/>
            <a:ext cx="806643" cy="402897"/>
          </a:xfrm>
          <a:prstGeom prst="rect">
            <a:avLst/>
          </a:prstGeom>
          <a:noFill/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1A8B5CB7-4A39-B94E-9B5E-CC8A22AC6B83}"/>
              </a:ext>
            </a:extLst>
          </p:cNvPr>
          <p:cNvSpPr/>
          <p:nvPr/>
        </p:nvSpPr>
        <p:spPr>
          <a:xfrm>
            <a:off x="2073106" y="5686697"/>
            <a:ext cx="1600188" cy="454077"/>
          </a:xfrm>
          <a:prstGeom prst="rect">
            <a:avLst/>
          </a:prstGeom>
          <a:noFill/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895A52FB-45EC-744A-9E27-63BAB8A3D638}"/>
              </a:ext>
            </a:extLst>
          </p:cNvPr>
          <p:cNvSpPr/>
          <p:nvPr/>
        </p:nvSpPr>
        <p:spPr>
          <a:xfrm>
            <a:off x="6240269" y="5686696"/>
            <a:ext cx="1600188" cy="454077"/>
          </a:xfrm>
          <a:prstGeom prst="rect">
            <a:avLst/>
          </a:prstGeom>
          <a:noFill/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5845CB64-7A1E-7646-8857-8A295706DE6A}"/>
              </a:ext>
            </a:extLst>
          </p:cNvPr>
          <p:cNvSpPr/>
          <p:nvPr/>
        </p:nvSpPr>
        <p:spPr>
          <a:xfrm>
            <a:off x="3744102" y="5686695"/>
            <a:ext cx="758196" cy="454077"/>
          </a:xfrm>
          <a:prstGeom prst="rect">
            <a:avLst/>
          </a:prstGeom>
          <a:noFill/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48301661-6D07-D649-BAA4-DF515D342EB4}"/>
              </a:ext>
            </a:extLst>
          </p:cNvPr>
          <p:cNvSpPr/>
          <p:nvPr/>
        </p:nvSpPr>
        <p:spPr>
          <a:xfrm>
            <a:off x="4559425" y="5686695"/>
            <a:ext cx="786349" cy="454077"/>
          </a:xfrm>
          <a:prstGeom prst="rect">
            <a:avLst/>
          </a:prstGeom>
          <a:noFill/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119DBD99-E9AE-1145-8F36-59DE1FD840DC}"/>
              </a:ext>
            </a:extLst>
          </p:cNvPr>
          <p:cNvSpPr/>
          <p:nvPr/>
        </p:nvSpPr>
        <p:spPr>
          <a:xfrm>
            <a:off x="5435857" y="5686694"/>
            <a:ext cx="750014" cy="454077"/>
          </a:xfrm>
          <a:prstGeom prst="rect">
            <a:avLst/>
          </a:prstGeom>
          <a:noFill/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B4AD7678-D680-514E-91B3-3F7E32B40548}"/>
              </a:ext>
            </a:extLst>
          </p:cNvPr>
          <p:cNvSpPr/>
          <p:nvPr/>
        </p:nvSpPr>
        <p:spPr>
          <a:xfrm>
            <a:off x="7918077" y="5686694"/>
            <a:ext cx="766763" cy="454077"/>
          </a:xfrm>
          <a:prstGeom prst="rect">
            <a:avLst/>
          </a:prstGeom>
          <a:noFill/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471C26CF-4AED-4441-AB12-69A44BEF7DB1}"/>
              </a:ext>
            </a:extLst>
          </p:cNvPr>
          <p:cNvCxnSpPr>
            <a:cxnSpLocks/>
          </p:cNvCxnSpPr>
          <p:nvPr/>
        </p:nvCxnSpPr>
        <p:spPr>
          <a:xfrm>
            <a:off x="1902762" y="3984720"/>
            <a:ext cx="542800" cy="1578470"/>
          </a:xfrm>
          <a:prstGeom prst="line">
            <a:avLst/>
          </a:prstGeom>
          <a:ln w="9525" cap="flat" cmpd="sng" algn="ctr">
            <a:solidFill>
              <a:schemeClr val="tx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389A0578-0425-E74E-A0C1-EB272F7C2C4D}"/>
              </a:ext>
            </a:extLst>
          </p:cNvPr>
          <p:cNvCxnSpPr>
            <a:cxnSpLocks/>
          </p:cNvCxnSpPr>
          <p:nvPr/>
        </p:nvCxnSpPr>
        <p:spPr>
          <a:xfrm>
            <a:off x="3658635" y="3984720"/>
            <a:ext cx="373508" cy="1604399"/>
          </a:xfrm>
          <a:prstGeom prst="line">
            <a:avLst/>
          </a:prstGeom>
          <a:ln w="9525" cap="flat" cmpd="sng" algn="ctr">
            <a:solidFill>
              <a:schemeClr val="tx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57E393C0-2021-AB45-9386-BEDE95DD1722}"/>
              </a:ext>
            </a:extLst>
          </p:cNvPr>
          <p:cNvCxnSpPr>
            <a:cxnSpLocks/>
          </p:cNvCxnSpPr>
          <p:nvPr/>
        </p:nvCxnSpPr>
        <p:spPr>
          <a:xfrm flipH="1">
            <a:off x="5009841" y="3984720"/>
            <a:ext cx="320977" cy="1604397"/>
          </a:xfrm>
          <a:prstGeom prst="line">
            <a:avLst/>
          </a:prstGeom>
          <a:ln w="9525" cap="flat" cmpd="sng" algn="ctr">
            <a:solidFill>
              <a:schemeClr val="tx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3A6D8544-AF3B-8245-84E6-2DB0706F58A0}"/>
              </a:ext>
            </a:extLst>
          </p:cNvPr>
          <p:cNvCxnSpPr>
            <a:cxnSpLocks/>
          </p:cNvCxnSpPr>
          <p:nvPr/>
        </p:nvCxnSpPr>
        <p:spPr>
          <a:xfrm flipH="1">
            <a:off x="5830285" y="3921208"/>
            <a:ext cx="508054" cy="1634861"/>
          </a:xfrm>
          <a:prstGeom prst="line">
            <a:avLst/>
          </a:prstGeom>
          <a:ln w="9525" cap="flat" cmpd="sng" algn="ctr">
            <a:solidFill>
              <a:schemeClr val="tx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BCA12A68-66C0-FC43-B9EF-48A2B4F315DB}"/>
              </a:ext>
            </a:extLst>
          </p:cNvPr>
          <p:cNvCxnSpPr>
            <a:cxnSpLocks/>
          </p:cNvCxnSpPr>
          <p:nvPr/>
        </p:nvCxnSpPr>
        <p:spPr>
          <a:xfrm flipH="1">
            <a:off x="6842585" y="3984720"/>
            <a:ext cx="339634" cy="1604397"/>
          </a:xfrm>
          <a:prstGeom prst="line">
            <a:avLst/>
          </a:prstGeom>
          <a:ln w="9525" cap="flat" cmpd="sng" algn="ctr">
            <a:solidFill>
              <a:schemeClr val="tx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0F80938F-531A-514C-9C55-602F9C292EB3}"/>
              </a:ext>
            </a:extLst>
          </p:cNvPr>
          <p:cNvCxnSpPr>
            <a:cxnSpLocks/>
          </p:cNvCxnSpPr>
          <p:nvPr/>
        </p:nvCxnSpPr>
        <p:spPr>
          <a:xfrm flipH="1">
            <a:off x="8296193" y="3984720"/>
            <a:ext cx="612361" cy="1578470"/>
          </a:xfrm>
          <a:prstGeom prst="line">
            <a:avLst/>
          </a:prstGeom>
          <a:ln w="9525" cap="flat" cmpd="sng" algn="ctr">
            <a:solidFill>
              <a:schemeClr val="tx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96181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2704" y="105830"/>
            <a:ext cx="9905998" cy="697903"/>
          </a:xfrm>
        </p:spPr>
        <p:txBody>
          <a:bodyPr/>
          <a:lstStyle/>
          <a:p>
            <a:pPr algn="ctr"/>
            <a:r>
              <a:rPr lang="en-US" dirty="0"/>
              <a:t>The algorithm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B97E919-61D7-E646-91F9-362DA827D8A0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003366" y="810225"/>
            <a:ext cx="2484657" cy="417787"/>
          </a:xfrm>
          <a:ln>
            <a:solidFill>
              <a:schemeClr val="tx1">
                <a:lumMod val="95000"/>
              </a:schemeClr>
            </a:solidFill>
          </a:ln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1800" i="1" dirty="0"/>
              <a:t>Partially Sorted List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Content Placeholder 2">
                <a:extLst>
                  <a:ext uri="{FF2B5EF4-FFF2-40B4-BE49-F238E27FC236}">
                    <a16:creationId xmlns:a16="http://schemas.microsoft.com/office/drawing/2014/main" id="{84DB8E92-00E8-8946-BA96-976B6A19FDA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821935" y="2355231"/>
                <a:ext cx="4190507" cy="1035378"/>
              </a:xfrm>
              <a:prstGeom prst="rect">
                <a:avLst/>
              </a:prstGeom>
              <a:ln>
                <a:solidFill>
                  <a:schemeClr val="tx1">
                    <a:lumMod val="95000"/>
                  </a:schemeClr>
                </a:solidFill>
              </a:ln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SzPct val="125000"/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en-US" sz="1600" i="1" dirty="0"/>
                  <a:t>Runtime is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b="0" i="0" smtClean="0">
                        <a:latin typeface="Cambria Math" panose="02040503050406030204" pitchFamily="18" charset="0"/>
                      </a:rPr>
                      <m:t>Θ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𝑘𝑛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i="1" dirty="0"/>
                  <a:t> where k is the number of maximum digits in your data. You have to do one linear pass for each digit.</a:t>
                </a:r>
              </a:p>
            </p:txBody>
          </p:sp>
        </mc:Choice>
        <mc:Fallback xmlns="">
          <p:sp>
            <p:nvSpPr>
              <p:cNvPr id="79" name="Content Placeholder 2">
                <a:extLst>
                  <a:ext uri="{FF2B5EF4-FFF2-40B4-BE49-F238E27FC236}">
                    <a16:creationId xmlns:a16="http://schemas.microsoft.com/office/drawing/2014/main" id="{84DB8E92-00E8-8946-BA96-976B6A19FD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1935" y="2355231"/>
                <a:ext cx="4190507" cy="103537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>
                    <a:lumMod val="9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1" name="Group 80">
            <a:extLst>
              <a:ext uri="{FF2B5EF4-FFF2-40B4-BE49-F238E27FC236}">
                <a16:creationId xmlns:a16="http://schemas.microsoft.com/office/drawing/2014/main" id="{DE1BE9CF-9E47-B64B-A3AB-3387FEFC0652}"/>
              </a:ext>
            </a:extLst>
          </p:cNvPr>
          <p:cNvGrpSpPr/>
          <p:nvPr/>
        </p:nvGrpSpPr>
        <p:grpSpPr>
          <a:xfrm>
            <a:off x="2051099" y="1366298"/>
            <a:ext cx="6554514" cy="331076"/>
            <a:chOff x="2743204" y="1939159"/>
            <a:chExt cx="6554514" cy="331076"/>
          </a:xfrm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992A881E-7BAA-3344-A9B0-93DACE9D019B}"/>
                </a:ext>
              </a:extLst>
            </p:cNvPr>
            <p:cNvSpPr/>
            <p:nvPr/>
          </p:nvSpPr>
          <p:spPr>
            <a:xfrm>
              <a:off x="2743204" y="1939159"/>
              <a:ext cx="717331" cy="331076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4"/>
                  </a:solidFill>
                </a:rPr>
                <a:t>0</a:t>
              </a:r>
              <a:r>
                <a:rPr lang="en-US" dirty="0">
                  <a:solidFill>
                    <a:schemeClr val="accent3"/>
                  </a:solidFill>
                </a:rPr>
                <a:t>0</a:t>
              </a:r>
              <a:r>
                <a:rPr lang="en-US" dirty="0">
                  <a:solidFill>
                    <a:schemeClr val="accent5"/>
                  </a:solidFill>
                </a:rPr>
                <a:t>2</a:t>
              </a:r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934C7C25-B3C6-9D42-9784-65A22D51A764}"/>
                </a:ext>
              </a:extLst>
            </p:cNvPr>
            <p:cNvSpPr/>
            <p:nvPr/>
          </p:nvSpPr>
          <p:spPr>
            <a:xfrm>
              <a:off x="3581404" y="1939159"/>
              <a:ext cx="717331" cy="331076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4"/>
                  </a:solidFill>
                </a:rPr>
                <a:t>8</a:t>
              </a:r>
              <a:r>
                <a:rPr lang="en-US" dirty="0">
                  <a:solidFill>
                    <a:schemeClr val="accent3"/>
                  </a:solidFill>
                </a:rPr>
                <a:t>0</a:t>
              </a:r>
              <a:r>
                <a:rPr lang="en-US" dirty="0">
                  <a:solidFill>
                    <a:schemeClr val="accent5"/>
                  </a:solidFill>
                </a:rPr>
                <a:t>2</a:t>
              </a:r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D0DB3BC8-9A2A-BC40-997E-0DDEEB5DC120}"/>
                </a:ext>
              </a:extLst>
            </p:cNvPr>
            <p:cNvSpPr/>
            <p:nvPr/>
          </p:nvSpPr>
          <p:spPr>
            <a:xfrm>
              <a:off x="4410408" y="1939159"/>
              <a:ext cx="717331" cy="331076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4"/>
                  </a:solidFill>
                </a:rPr>
                <a:t>0</a:t>
              </a:r>
              <a:r>
                <a:rPr lang="en-US" dirty="0">
                  <a:solidFill>
                    <a:schemeClr val="accent3"/>
                  </a:solidFill>
                </a:rPr>
                <a:t>2</a:t>
              </a:r>
              <a:r>
                <a:rPr lang="en-US" dirty="0">
                  <a:solidFill>
                    <a:schemeClr val="accent5"/>
                  </a:solidFill>
                </a:rPr>
                <a:t>4</a:t>
              </a:r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AF179EAE-05D9-3749-BBD6-6DD642F99862}"/>
                </a:ext>
              </a:extLst>
            </p:cNvPr>
            <p:cNvSpPr/>
            <p:nvPr/>
          </p:nvSpPr>
          <p:spPr>
            <a:xfrm>
              <a:off x="5248608" y="1939159"/>
              <a:ext cx="717331" cy="331076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4"/>
                  </a:solidFill>
                </a:rPr>
                <a:t>0</a:t>
              </a:r>
              <a:r>
                <a:rPr lang="en-US" dirty="0">
                  <a:solidFill>
                    <a:schemeClr val="accent3"/>
                  </a:solidFill>
                </a:rPr>
                <a:t>4</a:t>
              </a:r>
              <a:r>
                <a:rPr lang="en-US" dirty="0">
                  <a:solidFill>
                    <a:schemeClr val="accent5"/>
                  </a:solidFill>
                </a:rPr>
                <a:t>5</a:t>
              </a:r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1C43792A-F564-A949-A038-8C1F07E621BA}"/>
                </a:ext>
              </a:extLst>
            </p:cNvPr>
            <p:cNvSpPr/>
            <p:nvPr/>
          </p:nvSpPr>
          <p:spPr>
            <a:xfrm>
              <a:off x="6074983" y="1939159"/>
              <a:ext cx="717331" cy="331076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4"/>
                  </a:solidFill>
                </a:rPr>
                <a:t>0</a:t>
              </a:r>
              <a:r>
                <a:rPr lang="en-US" dirty="0">
                  <a:solidFill>
                    <a:schemeClr val="accent3"/>
                  </a:solidFill>
                </a:rPr>
                <a:t>6</a:t>
              </a:r>
              <a:r>
                <a:rPr lang="en-US" dirty="0">
                  <a:solidFill>
                    <a:schemeClr val="accent5"/>
                  </a:solidFill>
                </a:rPr>
                <a:t>6</a:t>
              </a:r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B4D90812-B6F6-0D47-B403-FCB034B300A5}"/>
                </a:ext>
              </a:extLst>
            </p:cNvPr>
            <p:cNvSpPr/>
            <p:nvPr/>
          </p:nvSpPr>
          <p:spPr>
            <a:xfrm>
              <a:off x="6913183" y="1939159"/>
              <a:ext cx="717331" cy="331076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4"/>
                  </a:solidFill>
                </a:rPr>
                <a:t>1</a:t>
              </a:r>
              <a:r>
                <a:rPr lang="en-US" dirty="0">
                  <a:solidFill>
                    <a:schemeClr val="accent3"/>
                  </a:solidFill>
                </a:rPr>
                <a:t>7</a:t>
              </a:r>
              <a:r>
                <a:rPr lang="en-US" dirty="0">
                  <a:solidFill>
                    <a:schemeClr val="accent5"/>
                  </a:solidFill>
                </a:rPr>
                <a:t>0</a:t>
              </a:r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53CDB6E4-AD8A-DC47-AC9D-74DA781A744D}"/>
                </a:ext>
              </a:extLst>
            </p:cNvPr>
            <p:cNvSpPr/>
            <p:nvPr/>
          </p:nvSpPr>
          <p:spPr>
            <a:xfrm>
              <a:off x="7742187" y="1939159"/>
              <a:ext cx="717331" cy="331076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4"/>
                  </a:solidFill>
                </a:rPr>
                <a:t>0</a:t>
              </a:r>
              <a:r>
                <a:rPr lang="en-US" dirty="0">
                  <a:solidFill>
                    <a:schemeClr val="accent3"/>
                  </a:solidFill>
                </a:rPr>
                <a:t>7</a:t>
              </a:r>
              <a:r>
                <a:rPr lang="en-US" dirty="0">
                  <a:solidFill>
                    <a:schemeClr val="accent5"/>
                  </a:solidFill>
                </a:rPr>
                <a:t>5</a:t>
              </a:r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E3931A1C-2543-814F-8447-04DC7D30A49A}"/>
                </a:ext>
              </a:extLst>
            </p:cNvPr>
            <p:cNvSpPr/>
            <p:nvPr/>
          </p:nvSpPr>
          <p:spPr>
            <a:xfrm>
              <a:off x="8580387" y="1939159"/>
              <a:ext cx="717331" cy="331076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4"/>
                  </a:solidFill>
                </a:rPr>
                <a:t>0</a:t>
              </a:r>
              <a:r>
                <a:rPr lang="en-US" dirty="0">
                  <a:solidFill>
                    <a:schemeClr val="accent3"/>
                  </a:solidFill>
                </a:rPr>
                <a:t>9</a:t>
              </a:r>
              <a:r>
                <a:rPr lang="en-US" dirty="0">
                  <a:solidFill>
                    <a:schemeClr val="accent5"/>
                  </a:solidFill>
                </a:rPr>
                <a:t>0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A4B1893E-C8AD-D443-AC37-4C42CB0EE750}"/>
              </a:ext>
            </a:extLst>
          </p:cNvPr>
          <p:cNvGrpSpPr/>
          <p:nvPr/>
        </p:nvGrpSpPr>
        <p:grpSpPr>
          <a:xfrm>
            <a:off x="1051485" y="2109383"/>
            <a:ext cx="8521316" cy="2842138"/>
            <a:chOff x="1051485" y="2231305"/>
            <a:chExt cx="8521316" cy="2842138"/>
          </a:xfrm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D11312C4-2285-9947-8D3D-8D228ABAA7E1}"/>
                </a:ext>
              </a:extLst>
            </p:cNvPr>
            <p:cNvSpPr/>
            <p:nvPr/>
          </p:nvSpPr>
          <p:spPr>
            <a:xfrm>
              <a:off x="1051485" y="2231305"/>
              <a:ext cx="806643" cy="2353391"/>
            </a:xfrm>
            <a:prstGeom prst="rect">
              <a:avLst/>
            </a:prstGeom>
            <a:noFill/>
            <a:ln>
              <a:solidFill>
                <a:schemeClr val="tx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CFFAB9EE-575D-5C43-8A04-2E1D3170A9F6}"/>
                </a:ext>
              </a:extLst>
            </p:cNvPr>
            <p:cNvGrpSpPr/>
            <p:nvPr/>
          </p:nvGrpSpPr>
          <p:grpSpPr>
            <a:xfrm>
              <a:off x="1080448" y="2277224"/>
              <a:ext cx="8492353" cy="2796219"/>
              <a:chOff x="1141413" y="2076926"/>
              <a:chExt cx="8492353" cy="2796219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7AA5600D-6C5F-5C4F-94B1-825D969AE88F}"/>
                  </a:ext>
                </a:extLst>
              </p:cNvPr>
              <p:cNvGrpSpPr/>
              <p:nvPr/>
            </p:nvGrpSpPr>
            <p:grpSpPr>
              <a:xfrm>
                <a:off x="1141413" y="4421200"/>
                <a:ext cx="8492353" cy="451945"/>
                <a:chOff x="1521375" y="5391809"/>
                <a:chExt cx="8492353" cy="451945"/>
              </a:xfrm>
            </p:grpSpPr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9CBDE0FB-9C5E-F04B-90B4-850D3D5EAF65}"/>
                    </a:ext>
                  </a:extLst>
                </p:cNvPr>
                <p:cNvSpPr/>
                <p:nvPr/>
              </p:nvSpPr>
              <p:spPr>
                <a:xfrm>
                  <a:off x="1587069" y="5512678"/>
                  <a:ext cx="588574" cy="331076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ysClr val="windowText" lastClr="000000"/>
                      </a:solidFill>
                    </a:rPr>
                    <a:t>0</a:t>
                  </a:r>
                </a:p>
              </p:txBody>
            </p:sp>
            <p:cxnSp>
              <p:nvCxnSpPr>
                <p:cNvPr id="18" name="Straight Connector 17">
                  <a:extLst>
                    <a:ext uri="{FF2B5EF4-FFF2-40B4-BE49-F238E27FC236}">
                      <a16:creationId xmlns:a16="http://schemas.microsoft.com/office/drawing/2014/main" id="{5C2E8DA4-B31C-0F4F-843D-0E95A865269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521375" y="5391809"/>
                  <a:ext cx="725212" cy="0"/>
                </a:xfrm>
                <a:prstGeom prst="line">
                  <a:avLst/>
                </a:prstGeom>
                <a:ln>
                  <a:solidFill>
                    <a:schemeClr val="tx1">
                      <a:lumMod val="9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F1398D4B-6C76-694C-A071-B484C7D37BB6}"/>
                    </a:ext>
                  </a:extLst>
                </p:cNvPr>
                <p:cNvSpPr/>
                <p:nvPr/>
              </p:nvSpPr>
              <p:spPr>
                <a:xfrm>
                  <a:off x="2448917" y="5512678"/>
                  <a:ext cx="588574" cy="331076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ysClr val="windowText" lastClr="000000"/>
                      </a:solidFill>
                    </a:rPr>
                    <a:t>1</a:t>
                  </a:r>
                </a:p>
              </p:txBody>
            </p:sp>
            <p:cxnSp>
              <p:nvCxnSpPr>
                <p:cNvPr id="24" name="Straight Connector 23">
                  <a:extLst>
                    <a:ext uri="{FF2B5EF4-FFF2-40B4-BE49-F238E27FC236}">
                      <a16:creationId xmlns:a16="http://schemas.microsoft.com/office/drawing/2014/main" id="{8BA95E4F-30E4-894B-96F1-08F92C75AEE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383223" y="5391809"/>
                  <a:ext cx="725212" cy="0"/>
                </a:xfrm>
                <a:prstGeom prst="line">
                  <a:avLst/>
                </a:prstGeom>
                <a:ln>
                  <a:solidFill>
                    <a:schemeClr val="tx1">
                      <a:lumMod val="9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AC4FD305-15A8-5848-BC68-35C1337E1ACD}"/>
                    </a:ext>
                  </a:extLst>
                </p:cNvPr>
                <p:cNvSpPr/>
                <p:nvPr/>
              </p:nvSpPr>
              <p:spPr>
                <a:xfrm>
                  <a:off x="3318652" y="5512678"/>
                  <a:ext cx="588574" cy="331076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ysClr val="windowText" lastClr="000000"/>
                      </a:solidFill>
                    </a:rPr>
                    <a:t>2</a:t>
                  </a:r>
                </a:p>
              </p:txBody>
            </p:sp>
            <p:cxnSp>
              <p:nvCxnSpPr>
                <p:cNvPr id="26" name="Straight Connector 25">
                  <a:extLst>
                    <a:ext uri="{FF2B5EF4-FFF2-40B4-BE49-F238E27FC236}">
                      <a16:creationId xmlns:a16="http://schemas.microsoft.com/office/drawing/2014/main" id="{7F91658C-AD47-C246-96E7-D922C57BBA9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252958" y="5391809"/>
                  <a:ext cx="725212" cy="0"/>
                </a:xfrm>
                <a:prstGeom prst="line">
                  <a:avLst/>
                </a:prstGeom>
                <a:ln>
                  <a:solidFill>
                    <a:schemeClr val="tx1">
                      <a:lumMod val="9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6FAFF456-DB13-8F45-ACAC-ED1A34607888}"/>
                    </a:ext>
                  </a:extLst>
                </p:cNvPr>
                <p:cNvSpPr/>
                <p:nvPr/>
              </p:nvSpPr>
              <p:spPr>
                <a:xfrm>
                  <a:off x="4180500" y="5512678"/>
                  <a:ext cx="588574" cy="331076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ysClr val="windowText" lastClr="000000"/>
                      </a:solidFill>
                    </a:rPr>
                    <a:t>3</a:t>
                  </a:r>
                </a:p>
              </p:txBody>
            </p:sp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BE29F89B-8165-4D49-A0A3-3B6F6A8320D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114806" y="5391809"/>
                  <a:ext cx="725212" cy="0"/>
                </a:xfrm>
                <a:prstGeom prst="line">
                  <a:avLst/>
                </a:prstGeom>
                <a:ln>
                  <a:solidFill>
                    <a:schemeClr val="tx1">
                      <a:lumMod val="9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B901F831-05E3-AB44-A895-92EAD6E212FD}"/>
                    </a:ext>
                  </a:extLst>
                </p:cNvPr>
                <p:cNvSpPr/>
                <p:nvPr/>
              </p:nvSpPr>
              <p:spPr>
                <a:xfrm>
                  <a:off x="5037083" y="5512678"/>
                  <a:ext cx="588574" cy="331076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ysClr val="windowText" lastClr="000000"/>
                      </a:solidFill>
                    </a:rPr>
                    <a:t>4</a:t>
                  </a:r>
                </a:p>
              </p:txBody>
            </p:sp>
            <p:cxnSp>
              <p:nvCxnSpPr>
                <p:cNvPr id="30" name="Straight Connector 29">
                  <a:extLst>
                    <a:ext uri="{FF2B5EF4-FFF2-40B4-BE49-F238E27FC236}">
                      <a16:creationId xmlns:a16="http://schemas.microsoft.com/office/drawing/2014/main" id="{D926DBC0-5E92-3946-A16A-B12F57B81E2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971389" y="5391809"/>
                  <a:ext cx="725212" cy="0"/>
                </a:xfrm>
                <a:prstGeom prst="line">
                  <a:avLst/>
                </a:prstGeom>
                <a:ln>
                  <a:solidFill>
                    <a:schemeClr val="tx1">
                      <a:lumMod val="9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E9128DE6-F99A-774A-9323-E173C710E4B4}"/>
                    </a:ext>
                  </a:extLst>
                </p:cNvPr>
                <p:cNvSpPr/>
                <p:nvPr/>
              </p:nvSpPr>
              <p:spPr>
                <a:xfrm>
                  <a:off x="5898931" y="5512678"/>
                  <a:ext cx="588574" cy="331076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ysClr val="windowText" lastClr="000000"/>
                      </a:solidFill>
                    </a:rPr>
                    <a:t>5</a:t>
                  </a:r>
                </a:p>
              </p:txBody>
            </p:sp>
            <p:cxnSp>
              <p:nvCxnSpPr>
                <p:cNvPr id="32" name="Straight Connector 31">
                  <a:extLst>
                    <a:ext uri="{FF2B5EF4-FFF2-40B4-BE49-F238E27FC236}">
                      <a16:creationId xmlns:a16="http://schemas.microsoft.com/office/drawing/2014/main" id="{7742C1FB-BC76-764B-B723-10F2FFD4439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33237" y="5391809"/>
                  <a:ext cx="725212" cy="0"/>
                </a:xfrm>
                <a:prstGeom prst="line">
                  <a:avLst/>
                </a:prstGeom>
                <a:ln>
                  <a:solidFill>
                    <a:schemeClr val="tx1">
                      <a:lumMod val="9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7AC045D3-8649-7A4C-B9BB-CDA076FBD693}"/>
                    </a:ext>
                  </a:extLst>
                </p:cNvPr>
                <p:cNvSpPr/>
                <p:nvPr/>
              </p:nvSpPr>
              <p:spPr>
                <a:xfrm>
                  <a:off x="6768666" y="5512678"/>
                  <a:ext cx="588574" cy="331076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ysClr val="windowText" lastClr="000000"/>
                      </a:solidFill>
                    </a:rPr>
                    <a:t>6</a:t>
                  </a:r>
                </a:p>
              </p:txBody>
            </p:sp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AE239F71-391A-3C47-8188-5C5439AF5D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702972" y="5391809"/>
                  <a:ext cx="725212" cy="0"/>
                </a:xfrm>
                <a:prstGeom prst="line">
                  <a:avLst/>
                </a:prstGeom>
                <a:ln>
                  <a:solidFill>
                    <a:schemeClr val="tx1">
                      <a:lumMod val="9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6DEE23E2-DAA5-7145-A272-6A261B2481D4}"/>
                    </a:ext>
                  </a:extLst>
                </p:cNvPr>
                <p:cNvSpPr/>
                <p:nvPr/>
              </p:nvSpPr>
              <p:spPr>
                <a:xfrm>
                  <a:off x="7630514" y="5512678"/>
                  <a:ext cx="588574" cy="331076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ysClr val="windowText" lastClr="000000"/>
                      </a:solidFill>
                    </a:rPr>
                    <a:t>7</a:t>
                  </a:r>
                </a:p>
              </p:txBody>
            </p:sp>
            <p:cxnSp>
              <p:nvCxnSpPr>
                <p:cNvPr id="36" name="Straight Connector 35">
                  <a:extLst>
                    <a:ext uri="{FF2B5EF4-FFF2-40B4-BE49-F238E27FC236}">
                      <a16:creationId xmlns:a16="http://schemas.microsoft.com/office/drawing/2014/main" id="{D667646A-5DEF-044A-929E-AD0FF515F24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64820" y="5391809"/>
                  <a:ext cx="725212" cy="0"/>
                </a:xfrm>
                <a:prstGeom prst="line">
                  <a:avLst/>
                </a:prstGeom>
                <a:ln>
                  <a:solidFill>
                    <a:schemeClr val="tx1">
                      <a:lumMod val="9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FC437C59-45BF-AD42-8D12-D2D02456E06C}"/>
                    </a:ext>
                  </a:extLst>
                </p:cNvPr>
                <p:cNvSpPr/>
                <p:nvPr/>
              </p:nvSpPr>
              <p:spPr>
                <a:xfrm>
                  <a:off x="8492362" y="5512678"/>
                  <a:ext cx="588574" cy="331076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ysClr val="windowText" lastClr="000000"/>
                      </a:solidFill>
                    </a:rPr>
                    <a:t>8</a:t>
                  </a:r>
                </a:p>
              </p:txBody>
            </p:sp>
            <p:cxnSp>
              <p:nvCxnSpPr>
                <p:cNvPr id="38" name="Straight Connector 37">
                  <a:extLst>
                    <a:ext uri="{FF2B5EF4-FFF2-40B4-BE49-F238E27FC236}">
                      <a16:creationId xmlns:a16="http://schemas.microsoft.com/office/drawing/2014/main" id="{7ABFCE04-5018-D547-B120-E5A8FCBF1CC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426668" y="5391809"/>
                  <a:ext cx="725212" cy="0"/>
                </a:xfrm>
                <a:prstGeom prst="line">
                  <a:avLst/>
                </a:prstGeom>
                <a:ln>
                  <a:solidFill>
                    <a:schemeClr val="tx1">
                      <a:lumMod val="9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E80B8C8B-6924-9640-BB3A-62A711B33C30}"/>
                    </a:ext>
                  </a:extLst>
                </p:cNvPr>
                <p:cNvSpPr/>
                <p:nvPr/>
              </p:nvSpPr>
              <p:spPr>
                <a:xfrm>
                  <a:off x="9354210" y="5512678"/>
                  <a:ext cx="588574" cy="331076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ysClr val="windowText" lastClr="000000"/>
                      </a:solidFill>
                    </a:rPr>
                    <a:t>9</a:t>
                  </a:r>
                </a:p>
              </p:txBody>
            </p:sp>
            <p:cxnSp>
              <p:nvCxnSpPr>
                <p:cNvPr id="40" name="Straight Connector 39">
                  <a:extLst>
                    <a:ext uri="{FF2B5EF4-FFF2-40B4-BE49-F238E27FC236}">
                      <a16:creationId xmlns:a16="http://schemas.microsoft.com/office/drawing/2014/main" id="{3C3077CD-5D89-334B-B221-935C75FB11E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288516" y="5391809"/>
                  <a:ext cx="725212" cy="0"/>
                </a:xfrm>
                <a:prstGeom prst="line">
                  <a:avLst/>
                </a:prstGeom>
                <a:ln>
                  <a:solidFill>
                    <a:schemeClr val="tx1">
                      <a:lumMod val="9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28" name="Rectangle 127">
                <a:extLst>
                  <a:ext uri="{FF2B5EF4-FFF2-40B4-BE49-F238E27FC236}">
                    <a16:creationId xmlns:a16="http://schemas.microsoft.com/office/drawing/2014/main" id="{5F8421A5-292F-F346-B3FB-D62D66EAEC32}"/>
                  </a:ext>
                </a:extLst>
              </p:cNvPr>
              <p:cNvSpPr/>
              <p:nvPr/>
            </p:nvSpPr>
            <p:spPr>
              <a:xfrm>
                <a:off x="1157107" y="4029690"/>
                <a:ext cx="717331" cy="331076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accent4"/>
                    </a:solidFill>
                  </a:rPr>
                  <a:t>0</a:t>
                </a:r>
                <a:r>
                  <a:rPr lang="en-US" dirty="0">
                    <a:solidFill>
                      <a:schemeClr val="accent3"/>
                    </a:solidFill>
                  </a:rPr>
                  <a:t>0</a:t>
                </a:r>
                <a:r>
                  <a:rPr lang="en-US" dirty="0">
                    <a:solidFill>
                      <a:schemeClr val="accent5"/>
                    </a:solidFill>
                  </a:rPr>
                  <a:t>2</a:t>
                </a:r>
              </a:p>
            </p:txBody>
          </p:sp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id="{29FA3434-2C71-7B41-9741-0A8A3DF012A6}"/>
                  </a:ext>
                </a:extLst>
              </p:cNvPr>
              <p:cNvSpPr/>
              <p:nvPr/>
            </p:nvSpPr>
            <p:spPr>
              <a:xfrm>
                <a:off x="8039312" y="4027844"/>
                <a:ext cx="717331" cy="331076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accent4"/>
                    </a:solidFill>
                  </a:rPr>
                  <a:t>8</a:t>
                </a:r>
                <a:r>
                  <a:rPr lang="en-US" dirty="0">
                    <a:solidFill>
                      <a:schemeClr val="accent3"/>
                    </a:solidFill>
                  </a:rPr>
                  <a:t>0</a:t>
                </a:r>
                <a:r>
                  <a:rPr lang="en-US" dirty="0">
                    <a:solidFill>
                      <a:schemeClr val="accent5"/>
                    </a:solidFill>
                  </a:rPr>
                  <a:t>2</a:t>
                </a:r>
              </a:p>
            </p:txBody>
          </p:sp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8D760B94-6B55-0645-8FBF-BA7A4369107F}"/>
                  </a:ext>
                </a:extLst>
              </p:cNvPr>
              <p:cNvSpPr/>
              <p:nvPr/>
            </p:nvSpPr>
            <p:spPr>
              <a:xfrm>
                <a:off x="1157107" y="3638180"/>
                <a:ext cx="717331" cy="331076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accent4"/>
                    </a:solidFill>
                  </a:rPr>
                  <a:t>0</a:t>
                </a:r>
                <a:r>
                  <a:rPr lang="en-US" dirty="0">
                    <a:solidFill>
                      <a:schemeClr val="accent3"/>
                    </a:solidFill>
                  </a:rPr>
                  <a:t>2</a:t>
                </a:r>
                <a:r>
                  <a:rPr lang="en-US" dirty="0">
                    <a:solidFill>
                      <a:schemeClr val="accent5"/>
                    </a:solidFill>
                  </a:rPr>
                  <a:t>4</a:t>
                </a:r>
              </a:p>
            </p:txBody>
          </p:sp>
          <p:sp>
            <p:nvSpPr>
              <p:cNvPr id="131" name="Rectangle 130">
                <a:extLst>
                  <a:ext uri="{FF2B5EF4-FFF2-40B4-BE49-F238E27FC236}">
                    <a16:creationId xmlns:a16="http://schemas.microsoft.com/office/drawing/2014/main" id="{321792AD-609E-F145-A2BF-549CF74AF863}"/>
                  </a:ext>
                </a:extLst>
              </p:cNvPr>
              <p:cNvSpPr/>
              <p:nvPr/>
            </p:nvSpPr>
            <p:spPr>
              <a:xfrm>
                <a:off x="1161964" y="3255379"/>
                <a:ext cx="717331" cy="331076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accent4"/>
                    </a:solidFill>
                  </a:rPr>
                  <a:t>0</a:t>
                </a:r>
                <a:r>
                  <a:rPr lang="en-US" dirty="0">
                    <a:solidFill>
                      <a:schemeClr val="accent3"/>
                    </a:solidFill>
                  </a:rPr>
                  <a:t>4</a:t>
                </a:r>
                <a:r>
                  <a:rPr lang="en-US" dirty="0">
                    <a:solidFill>
                      <a:schemeClr val="accent5"/>
                    </a:solidFill>
                  </a:rPr>
                  <a:t>5</a:t>
                </a:r>
              </a:p>
            </p:txBody>
          </p:sp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C2B29330-437F-8947-916F-7E582E6A64B7}"/>
                  </a:ext>
                </a:extLst>
              </p:cNvPr>
              <p:cNvSpPr/>
              <p:nvPr/>
            </p:nvSpPr>
            <p:spPr>
              <a:xfrm>
                <a:off x="1161316" y="2872578"/>
                <a:ext cx="717331" cy="331076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accent4"/>
                    </a:solidFill>
                  </a:rPr>
                  <a:t>0</a:t>
                </a:r>
                <a:r>
                  <a:rPr lang="en-US" dirty="0">
                    <a:solidFill>
                      <a:schemeClr val="accent3"/>
                    </a:solidFill>
                  </a:rPr>
                  <a:t>6</a:t>
                </a:r>
                <a:r>
                  <a:rPr lang="en-US" dirty="0">
                    <a:solidFill>
                      <a:schemeClr val="accent5"/>
                    </a:solidFill>
                  </a:rPr>
                  <a:t>6</a:t>
                </a:r>
              </a:p>
            </p:txBody>
          </p:sp>
          <p:sp>
            <p:nvSpPr>
              <p:cNvPr id="133" name="Rectangle 132">
                <a:extLst>
                  <a:ext uri="{FF2B5EF4-FFF2-40B4-BE49-F238E27FC236}">
                    <a16:creationId xmlns:a16="http://schemas.microsoft.com/office/drawing/2014/main" id="{C9EC8E0F-DA2A-4441-84C8-99799E757DF9}"/>
                  </a:ext>
                </a:extLst>
              </p:cNvPr>
              <p:cNvSpPr/>
              <p:nvPr/>
            </p:nvSpPr>
            <p:spPr>
              <a:xfrm>
                <a:off x="2010031" y="4044613"/>
                <a:ext cx="717331" cy="331076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accent4"/>
                    </a:solidFill>
                  </a:rPr>
                  <a:t>1</a:t>
                </a:r>
                <a:r>
                  <a:rPr lang="en-US" dirty="0">
                    <a:solidFill>
                      <a:schemeClr val="accent3"/>
                    </a:solidFill>
                  </a:rPr>
                  <a:t>7</a:t>
                </a:r>
                <a:r>
                  <a:rPr lang="en-US" dirty="0">
                    <a:solidFill>
                      <a:schemeClr val="accent5"/>
                    </a:solidFill>
                  </a:rPr>
                  <a:t>0</a:t>
                </a:r>
              </a:p>
            </p:txBody>
          </p:sp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8BE87C52-823A-6B4A-A1AB-D03ED5C821B3}"/>
                  </a:ext>
                </a:extLst>
              </p:cNvPr>
              <p:cNvSpPr/>
              <p:nvPr/>
            </p:nvSpPr>
            <p:spPr>
              <a:xfrm>
                <a:off x="1157107" y="2470513"/>
                <a:ext cx="717331" cy="331076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accent4"/>
                    </a:solidFill>
                  </a:rPr>
                  <a:t>0</a:t>
                </a:r>
                <a:r>
                  <a:rPr lang="en-US" dirty="0">
                    <a:solidFill>
                      <a:schemeClr val="accent3"/>
                    </a:solidFill>
                  </a:rPr>
                  <a:t>7</a:t>
                </a:r>
                <a:r>
                  <a:rPr lang="en-US" dirty="0">
                    <a:solidFill>
                      <a:schemeClr val="accent5"/>
                    </a:solidFill>
                  </a:rPr>
                  <a:t>5</a:t>
                </a:r>
              </a:p>
            </p:txBody>
          </p:sp>
          <p:sp>
            <p:nvSpPr>
              <p:cNvPr id="135" name="Rectangle 134">
                <a:extLst>
                  <a:ext uri="{FF2B5EF4-FFF2-40B4-BE49-F238E27FC236}">
                    <a16:creationId xmlns:a16="http://schemas.microsoft.com/office/drawing/2014/main" id="{F305AD84-6681-B64C-9F91-9142FA678A14}"/>
                  </a:ext>
                </a:extLst>
              </p:cNvPr>
              <p:cNvSpPr/>
              <p:nvPr/>
            </p:nvSpPr>
            <p:spPr>
              <a:xfrm>
                <a:off x="1157107" y="2076926"/>
                <a:ext cx="717331" cy="331076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accent4"/>
                    </a:solidFill>
                  </a:rPr>
                  <a:t>0</a:t>
                </a:r>
                <a:r>
                  <a:rPr lang="en-US" dirty="0">
                    <a:solidFill>
                      <a:schemeClr val="accent3"/>
                    </a:solidFill>
                  </a:rPr>
                  <a:t>9</a:t>
                </a:r>
                <a:r>
                  <a:rPr lang="en-US" dirty="0">
                    <a:solidFill>
                      <a:schemeClr val="accent5"/>
                    </a:solidFill>
                  </a:rPr>
                  <a:t>0</a:t>
                </a:r>
              </a:p>
            </p:txBody>
          </p:sp>
        </p:grp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D08D7FB5-8E5E-F245-AA7D-746A1EC711D3}"/>
                </a:ext>
              </a:extLst>
            </p:cNvPr>
            <p:cNvSpPr/>
            <p:nvPr/>
          </p:nvSpPr>
          <p:spPr>
            <a:xfrm>
              <a:off x="1907148" y="4219434"/>
              <a:ext cx="806643" cy="365262"/>
            </a:xfrm>
            <a:prstGeom prst="rect">
              <a:avLst/>
            </a:prstGeom>
            <a:noFill/>
            <a:ln>
              <a:solidFill>
                <a:schemeClr val="tx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A7421054-F04D-8A4A-ACEF-952EC484D062}"/>
                </a:ext>
              </a:extLst>
            </p:cNvPr>
            <p:cNvSpPr/>
            <p:nvPr/>
          </p:nvSpPr>
          <p:spPr>
            <a:xfrm>
              <a:off x="7943511" y="4219434"/>
              <a:ext cx="806643" cy="365262"/>
            </a:xfrm>
            <a:prstGeom prst="rect">
              <a:avLst/>
            </a:prstGeom>
            <a:noFill/>
            <a:ln>
              <a:solidFill>
                <a:schemeClr val="tx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92AEA9D6-AA8F-3643-9D52-B5B0507D188B}"/>
              </a:ext>
            </a:extLst>
          </p:cNvPr>
          <p:cNvGrpSpPr/>
          <p:nvPr/>
        </p:nvGrpSpPr>
        <p:grpSpPr>
          <a:xfrm>
            <a:off x="3048653" y="6057742"/>
            <a:ext cx="6625250" cy="457449"/>
            <a:chOff x="2076743" y="5769178"/>
            <a:chExt cx="6625250" cy="457449"/>
          </a:xfrm>
        </p:grpSpPr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32866BD7-71DB-0640-BA0B-0C0C4CC085B7}"/>
                </a:ext>
              </a:extLst>
            </p:cNvPr>
            <p:cNvGrpSpPr/>
            <p:nvPr/>
          </p:nvGrpSpPr>
          <p:grpSpPr>
            <a:xfrm>
              <a:off x="2105621" y="5829883"/>
              <a:ext cx="6554514" cy="331076"/>
              <a:chOff x="2743204" y="1939159"/>
              <a:chExt cx="6554514" cy="331076"/>
            </a:xfrm>
          </p:grpSpPr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80746C5A-4F78-2049-8073-C41B5367B253}"/>
                  </a:ext>
                </a:extLst>
              </p:cNvPr>
              <p:cNvSpPr/>
              <p:nvPr/>
            </p:nvSpPr>
            <p:spPr>
              <a:xfrm>
                <a:off x="2743204" y="1939159"/>
                <a:ext cx="717331" cy="331076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accent4"/>
                    </a:solidFill>
                  </a:rPr>
                  <a:t>0</a:t>
                </a:r>
                <a:r>
                  <a:rPr lang="en-US" dirty="0">
                    <a:solidFill>
                      <a:schemeClr val="accent3"/>
                    </a:solidFill>
                  </a:rPr>
                  <a:t>0</a:t>
                </a:r>
                <a:r>
                  <a:rPr lang="en-US" dirty="0">
                    <a:solidFill>
                      <a:schemeClr val="accent5"/>
                    </a:solidFill>
                  </a:rPr>
                  <a:t>2</a:t>
                </a:r>
              </a:p>
            </p:txBody>
          </p:sp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id="{5DEE86D4-DADD-8147-9726-33983237A567}"/>
                  </a:ext>
                </a:extLst>
              </p:cNvPr>
              <p:cNvSpPr/>
              <p:nvPr/>
            </p:nvSpPr>
            <p:spPr>
              <a:xfrm>
                <a:off x="3581404" y="1939159"/>
                <a:ext cx="717331" cy="331076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accent4"/>
                    </a:solidFill>
                  </a:rPr>
                  <a:t>0</a:t>
                </a:r>
                <a:r>
                  <a:rPr lang="en-US" dirty="0">
                    <a:solidFill>
                      <a:schemeClr val="accent3"/>
                    </a:solidFill>
                  </a:rPr>
                  <a:t>2</a:t>
                </a:r>
                <a:r>
                  <a:rPr lang="en-US" dirty="0">
                    <a:solidFill>
                      <a:schemeClr val="accent5"/>
                    </a:solidFill>
                  </a:rPr>
                  <a:t>4</a:t>
                </a:r>
              </a:p>
            </p:txBody>
          </p:sp>
          <p:sp>
            <p:nvSpPr>
              <p:cNvPr id="120" name="Rectangle 119">
                <a:extLst>
                  <a:ext uri="{FF2B5EF4-FFF2-40B4-BE49-F238E27FC236}">
                    <a16:creationId xmlns:a16="http://schemas.microsoft.com/office/drawing/2014/main" id="{6DD2757A-FDF1-7A4E-AF1D-75CFED04C8A5}"/>
                  </a:ext>
                </a:extLst>
              </p:cNvPr>
              <p:cNvSpPr/>
              <p:nvPr/>
            </p:nvSpPr>
            <p:spPr>
              <a:xfrm>
                <a:off x="4410408" y="1939159"/>
                <a:ext cx="717331" cy="331076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accent4"/>
                    </a:solidFill>
                  </a:rPr>
                  <a:t>0</a:t>
                </a:r>
                <a:r>
                  <a:rPr lang="en-US" dirty="0">
                    <a:solidFill>
                      <a:schemeClr val="accent3"/>
                    </a:solidFill>
                  </a:rPr>
                  <a:t>4</a:t>
                </a:r>
                <a:r>
                  <a:rPr lang="en-US" dirty="0">
                    <a:solidFill>
                      <a:schemeClr val="accent5"/>
                    </a:solidFill>
                  </a:rPr>
                  <a:t>5</a:t>
                </a:r>
              </a:p>
            </p:txBody>
          </p:sp>
          <p:sp>
            <p:nvSpPr>
              <p:cNvPr id="121" name="Rectangle 120">
                <a:extLst>
                  <a:ext uri="{FF2B5EF4-FFF2-40B4-BE49-F238E27FC236}">
                    <a16:creationId xmlns:a16="http://schemas.microsoft.com/office/drawing/2014/main" id="{308F35AA-D16B-0C4B-802D-29E9F280E4B3}"/>
                  </a:ext>
                </a:extLst>
              </p:cNvPr>
              <p:cNvSpPr/>
              <p:nvPr/>
            </p:nvSpPr>
            <p:spPr>
              <a:xfrm>
                <a:off x="5248608" y="1939159"/>
                <a:ext cx="717331" cy="331076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accent4"/>
                    </a:solidFill>
                  </a:rPr>
                  <a:t>0</a:t>
                </a:r>
                <a:r>
                  <a:rPr lang="en-US" dirty="0">
                    <a:solidFill>
                      <a:schemeClr val="accent3"/>
                    </a:solidFill>
                  </a:rPr>
                  <a:t>6</a:t>
                </a:r>
                <a:r>
                  <a:rPr lang="en-US" dirty="0">
                    <a:solidFill>
                      <a:schemeClr val="accent5"/>
                    </a:solidFill>
                  </a:rPr>
                  <a:t>6</a:t>
                </a:r>
              </a:p>
            </p:txBody>
          </p:sp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2F88A7E6-F305-4F49-8391-022FBB7B1293}"/>
                  </a:ext>
                </a:extLst>
              </p:cNvPr>
              <p:cNvSpPr/>
              <p:nvPr/>
            </p:nvSpPr>
            <p:spPr>
              <a:xfrm>
                <a:off x="6074983" y="1939159"/>
                <a:ext cx="717331" cy="331076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accent4"/>
                    </a:solidFill>
                  </a:rPr>
                  <a:t>0</a:t>
                </a:r>
                <a:r>
                  <a:rPr lang="en-US" dirty="0">
                    <a:solidFill>
                      <a:schemeClr val="accent3"/>
                    </a:solidFill>
                  </a:rPr>
                  <a:t>7</a:t>
                </a:r>
                <a:r>
                  <a:rPr lang="en-US" dirty="0">
                    <a:solidFill>
                      <a:schemeClr val="accent5"/>
                    </a:solidFill>
                  </a:rPr>
                  <a:t>5</a:t>
                </a:r>
              </a:p>
            </p:txBody>
          </p:sp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9E3B7615-BC3E-3447-9667-2C5CE9B8E0A0}"/>
                  </a:ext>
                </a:extLst>
              </p:cNvPr>
              <p:cNvSpPr/>
              <p:nvPr/>
            </p:nvSpPr>
            <p:spPr>
              <a:xfrm>
                <a:off x="6913183" y="1939159"/>
                <a:ext cx="717331" cy="331076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accent4"/>
                    </a:solidFill>
                  </a:rPr>
                  <a:t>0</a:t>
                </a:r>
                <a:r>
                  <a:rPr lang="en-US" dirty="0">
                    <a:solidFill>
                      <a:schemeClr val="accent3"/>
                    </a:solidFill>
                  </a:rPr>
                  <a:t>9</a:t>
                </a:r>
                <a:r>
                  <a:rPr lang="en-US" dirty="0">
                    <a:solidFill>
                      <a:schemeClr val="accent5"/>
                    </a:solidFill>
                  </a:rPr>
                  <a:t>0</a:t>
                </a:r>
              </a:p>
            </p:txBody>
          </p:sp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15A051A1-12EC-954B-95FA-A70B58519F1E}"/>
                  </a:ext>
                </a:extLst>
              </p:cNvPr>
              <p:cNvSpPr/>
              <p:nvPr/>
            </p:nvSpPr>
            <p:spPr>
              <a:xfrm>
                <a:off x="7742187" y="1939159"/>
                <a:ext cx="717331" cy="331076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accent4"/>
                    </a:solidFill>
                  </a:rPr>
                  <a:t>1</a:t>
                </a:r>
                <a:r>
                  <a:rPr lang="en-US" dirty="0">
                    <a:solidFill>
                      <a:schemeClr val="accent3"/>
                    </a:solidFill>
                  </a:rPr>
                  <a:t>7</a:t>
                </a:r>
                <a:r>
                  <a:rPr lang="en-US" dirty="0">
                    <a:solidFill>
                      <a:schemeClr val="accent5"/>
                    </a:solidFill>
                  </a:rPr>
                  <a:t>0</a:t>
                </a:r>
              </a:p>
            </p:txBody>
          </p:sp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id="{FDED9E99-5E61-BE45-8F10-1E97F387BEB3}"/>
                  </a:ext>
                </a:extLst>
              </p:cNvPr>
              <p:cNvSpPr/>
              <p:nvPr/>
            </p:nvSpPr>
            <p:spPr>
              <a:xfrm>
                <a:off x="8580387" y="1939159"/>
                <a:ext cx="717331" cy="331076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accent4"/>
                    </a:solidFill>
                  </a:rPr>
                  <a:t>8</a:t>
                </a:r>
                <a:r>
                  <a:rPr lang="en-US" dirty="0">
                    <a:solidFill>
                      <a:schemeClr val="accent3"/>
                    </a:solidFill>
                  </a:rPr>
                  <a:t>0</a:t>
                </a:r>
                <a:r>
                  <a:rPr lang="en-US" dirty="0">
                    <a:solidFill>
                      <a:schemeClr val="accent5"/>
                    </a:solidFill>
                  </a:rPr>
                  <a:t>2</a:t>
                </a:r>
              </a:p>
            </p:txBody>
          </p:sp>
        </p:grp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D10DC6B2-0AEF-4B43-9F13-5EA63DE967D2}"/>
                </a:ext>
              </a:extLst>
            </p:cNvPr>
            <p:cNvSpPr/>
            <p:nvPr/>
          </p:nvSpPr>
          <p:spPr>
            <a:xfrm>
              <a:off x="2076743" y="5774142"/>
              <a:ext cx="4973339" cy="452485"/>
            </a:xfrm>
            <a:prstGeom prst="rect">
              <a:avLst/>
            </a:prstGeom>
            <a:noFill/>
            <a:ln>
              <a:solidFill>
                <a:schemeClr val="tx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80139A73-5178-CE47-B7FE-473F518BA53E}"/>
                </a:ext>
              </a:extLst>
            </p:cNvPr>
            <p:cNvSpPr/>
            <p:nvPr/>
          </p:nvSpPr>
          <p:spPr>
            <a:xfrm>
              <a:off x="7087673" y="5774142"/>
              <a:ext cx="783191" cy="452485"/>
            </a:xfrm>
            <a:prstGeom prst="rect">
              <a:avLst/>
            </a:prstGeom>
            <a:noFill/>
            <a:ln>
              <a:solidFill>
                <a:schemeClr val="tx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3D85DCBE-B3B8-8742-9822-FA4E2117F6B2}"/>
                </a:ext>
              </a:extLst>
            </p:cNvPr>
            <p:cNvSpPr/>
            <p:nvPr/>
          </p:nvSpPr>
          <p:spPr>
            <a:xfrm>
              <a:off x="7918802" y="5769178"/>
              <a:ext cx="783191" cy="452485"/>
            </a:xfrm>
            <a:prstGeom prst="rect">
              <a:avLst/>
            </a:prstGeom>
            <a:noFill/>
            <a:ln>
              <a:solidFill>
                <a:schemeClr val="tx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1" name="Content Placeholder 2">
            <a:extLst>
              <a:ext uri="{FF2B5EF4-FFF2-40B4-BE49-F238E27FC236}">
                <a16:creationId xmlns:a16="http://schemas.microsoft.com/office/drawing/2014/main" id="{55353CF3-1F64-3E44-BC59-4837C9E16484}"/>
              </a:ext>
            </a:extLst>
          </p:cNvPr>
          <p:cNvSpPr txBox="1">
            <a:spLocks/>
          </p:cNvSpPr>
          <p:nvPr/>
        </p:nvSpPr>
        <p:spPr>
          <a:xfrm>
            <a:off x="1218935" y="6066795"/>
            <a:ext cx="1732498" cy="417787"/>
          </a:xfrm>
          <a:prstGeom prst="rect">
            <a:avLst/>
          </a:prstGeom>
          <a:ln>
            <a:solidFill>
              <a:schemeClr val="tx1">
                <a:lumMod val="9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b="1" i="1" dirty="0"/>
              <a:t>Final Sorted List</a:t>
            </a:r>
          </a:p>
        </p:txBody>
      </p: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151080D3-F9A1-9540-A251-26C49CEB7AF2}"/>
              </a:ext>
            </a:extLst>
          </p:cNvPr>
          <p:cNvCxnSpPr>
            <a:cxnSpLocks/>
          </p:cNvCxnSpPr>
          <p:nvPr/>
        </p:nvCxnSpPr>
        <p:spPr>
          <a:xfrm>
            <a:off x="1813473" y="4620445"/>
            <a:ext cx="1372696" cy="1237147"/>
          </a:xfrm>
          <a:prstGeom prst="line">
            <a:avLst/>
          </a:prstGeom>
          <a:ln w="9525" cap="flat" cmpd="sng" algn="ctr">
            <a:solidFill>
              <a:schemeClr val="tx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B14D9873-B0A0-D54C-AAE8-1AAEF0A44764}"/>
              </a:ext>
            </a:extLst>
          </p:cNvPr>
          <p:cNvCxnSpPr>
            <a:cxnSpLocks/>
          </p:cNvCxnSpPr>
          <p:nvPr/>
        </p:nvCxnSpPr>
        <p:spPr>
          <a:xfrm>
            <a:off x="2812031" y="4300396"/>
            <a:ext cx="5607692" cy="1656784"/>
          </a:xfrm>
          <a:prstGeom prst="line">
            <a:avLst/>
          </a:prstGeom>
          <a:ln w="9525" cap="flat" cmpd="sng" algn="ctr">
            <a:solidFill>
              <a:schemeClr val="tx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FD2F68C2-6609-2E4F-A9D0-DD7C327F7552}"/>
              </a:ext>
            </a:extLst>
          </p:cNvPr>
          <p:cNvCxnSpPr>
            <a:cxnSpLocks/>
          </p:cNvCxnSpPr>
          <p:nvPr/>
        </p:nvCxnSpPr>
        <p:spPr>
          <a:xfrm>
            <a:off x="8710953" y="4620445"/>
            <a:ext cx="342512" cy="1336735"/>
          </a:xfrm>
          <a:prstGeom prst="line">
            <a:avLst/>
          </a:prstGeom>
          <a:ln w="9525" cap="flat" cmpd="sng" algn="ctr">
            <a:solidFill>
              <a:schemeClr val="tx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68192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6723"/>
            <a:ext cx="9905998" cy="603309"/>
          </a:xfrm>
        </p:spPr>
        <p:txBody>
          <a:bodyPr/>
          <a:lstStyle/>
          <a:p>
            <a:pPr algn="ctr"/>
            <a:r>
              <a:rPr lang="en-US" dirty="0"/>
              <a:t>Python code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EE116-056E-4288-B7F7-411CB7E437A9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939399" y="1020869"/>
            <a:ext cx="4728305" cy="4918842"/>
          </a:xfrm>
          <a:solidFill>
            <a:schemeClr val="tx1">
              <a:lumMod val="95000"/>
            </a:schemeClr>
          </a:solidFill>
          <a:ln>
            <a:solidFill>
              <a:schemeClr val="bg1"/>
            </a:solidFill>
          </a:ln>
        </p:spPr>
        <p:txBody>
          <a:bodyPr>
            <a:noAutofit/>
          </a:bodyPr>
          <a:lstStyle/>
          <a:p>
            <a:pPr>
              <a:buNone/>
            </a:pPr>
            <a:r>
              <a:rPr lang="en-US" sz="1600" b="1" i="1" dirty="0">
                <a:solidFill>
                  <a:schemeClr val="bg1"/>
                </a:solidFill>
              </a:rPr>
              <a:t>def </a:t>
            </a:r>
            <a:r>
              <a:rPr lang="en-US" sz="1600" b="1" i="1" dirty="0" err="1">
                <a:solidFill>
                  <a:schemeClr val="bg1"/>
                </a:solidFill>
              </a:rPr>
              <a:t>getDigit</a:t>
            </a:r>
            <a:r>
              <a:rPr lang="en-US" sz="1600" dirty="0">
                <a:solidFill>
                  <a:schemeClr val="bg1"/>
                </a:solidFill>
              </a:rPr>
              <a:t>(n, b, k):</a:t>
            </a:r>
            <a:br>
              <a:rPr lang="en-US" sz="1600" dirty="0">
                <a:solidFill>
                  <a:schemeClr val="bg1"/>
                </a:solidFill>
              </a:rPr>
            </a:br>
            <a:r>
              <a:rPr lang="en-US" sz="1600" dirty="0">
                <a:solidFill>
                  <a:schemeClr val="bg1"/>
                </a:solidFill>
              </a:rPr>
              <a:t>return (n // b ** k) % b  # pulls the selected digit</a:t>
            </a:r>
          </a:p>
          <a:p>
            <a:pPr>
              <a:buNone/>
            </a:pPr>
            <a:r>
              <a:rPr lang="en-US" sz="1600" b="1" i="1" dirty="0">
                <a:solidFill>
                  <a:schemeClr val="bg1"/>
                </a:solidFill>
              </a:rPr>
              <a:t>def </a:t>
            </a:r>
            <a:r>
              <a:rPr lang="en-US" sz="1600" b="1" i="1" dirty="0" err="1">
                <a:solidFill>
                  <a:schemeClr val="bg1"/>
                </a:solidFill>
              </a:rPr>
              <a:t>mkBlanks</a:t>
            </a:r>
            <a:r>
              <a:rPr lang="en-US" sz="1600" dirty="0">
                <a:solidFill>
                  <a:schemeClr val="bg1"/>
                </a:solidFill>
              </a:rPr>
              <a:t>(k):</a:t>
            </a:r>
            <a:br>
              <a:rPr lang="en-US" sz="1600" dirty="0">
                <a:solidFill>
                  <a:schemeClr val="bg1"/>
                </a:solidFill>
              </a:rPr>
            </a:br>
            <a:r>
              <a:rPr lang="en-US" sz="1600" dirty="0">
                <a:solidFill>
                  <a:schemeClr val="bg1"/>
                </a:solidFill>
              </a:rPr>
              <a:t>return [ [] for </a:t>
            </a:r>
            <a:r>
              <a:rPr lang="en-US" sz="1600" dirty="0" err="1">
                <a:solidFill>
                  <a:schemeClr val="bg1"/>
                </a:solidFill>
              </a:rPr>
              <a:t>i</a:t>
            </a:r>
            <a:r>
              <a:rPr lang="en-US" sz="1600" dirty="0">
                <a:solidFill>
                  <a:schemeClr val="bg1"/>
                </a:solidFill>
              </a:rPr>
              <a:t> in range(k) ]  # create buckets</a:t>
            </a:r>
          </a:p>
          <a:p>
            <a:pPr>
              <a:buNone/>
            </a:pPr>
            <a:r>
              <a:rPr lang="en-US" sz="1600" b="1" i="1" dirty="0">
                <a:solidFill>
                  <a:schemeClr val="bg1"/>
                </a:solidFill>
              </a:rPr>
              <a:t>def split</a:t>
            </a:r>
            <a:r>
              <a:rPr lang="en-US" sz="1600" dirty="0">
                <a:solidFill>
                  <a:schemeClr val="bg1"/>
                </a:solidFill>
              </a:rPr>
              <a:t>(l, b, k):</a:t>
            </a:r>
            <a:br>
              <a:rPr lang="en-US" sz="1600" dirty="0">
                <a:solidFill>
                  <a:schemeClr val="bg1"/>
                </a:solidFill>
              </a:rPr>
            </a:br>
            <a:r>
              <a:rPr lang="en-US" sz="1600" dirty="0">
                <a:solidFill>
                  <a:schemeClr val="bg1"/>
                </a:solidFill>
              </a:rPr>
              <a:t>x = </a:t>
            </a:r>
            <a:r>
              <a:rPr lang="en-US" sz="1600" dirty="0" err="1">
                <a:solidFill>
                  <a:schemeClr val="bg1"/>
                </a:solidFill>
              </a:rPr>
              <a:t>mkBlanks</a:t>
            </a:r>
            <a:r>
              <a:rPr lang="en-US" sz="1600" dirty="0">
                <a:solidFill>
                  <a:schemeClr val="bg1"/>
                </a:solidFill>
              </a:rPr>
              <a:t>(b)</a:t>
            </a:r>
            <a:br>
              <a:rPr lang="en-US" sz="1600" dirty="0">
                <a:solidFill>
                  <a:schemeClr val="bg1"/>
                </a:solidFill>
              </a:rPr>
            </a:br>
            <a:r>
              <a:rPr lang="en-US" sz="1600" dirty="0">
                <a:solidFill>
                  <a:schemeClr val="bg1"/>
                </a:solidFill>
              </a:rPr>
              <a:t>for </a:t>
            </a:r>
            <a:r>
              <a:rPr lang="en-US" sz="1600" dirty="0" err="1">
                <a:solidFill>
                  <a:schemeClr val="bg1"/>
                </a:solidFill>
              </a:rPr>
              <a:t>i</a:t>
            </a:r>
            <a:r>
              <a:rPr lang="en-US" sz="1600" dirty="0">
                <a:solidFill>
                  <a:schemeClr val="bg1"/>
                </a:solidFill>
              </a:rPr>
              <a:t> in l:</a:t>
            </a:r>
            <a:br>
              <a:rPr lang="en-US" sz="1600" dirty="0">
                <a:solidFill>
                  <a:schemeClr val="bg1"/>
                </a:solidFill>
              </a:rPr>
            </a:br>
            <a:r>
              <a:rPr lang="en-US" sz="1600" dirty="0">
                <a:solidFill>
                  <a:schemeClr val="bg1"/>
                </a:solidFill>
              </a:rPr>
              <a:t>    x[</a:t>
            </a:r>
            <a:r>
              <a:rPr lang="en-US" sz="1600" dirty="0" err="1">
                <a:solidFill>
                  <a:schemeClr val="bg1"/>
                </a:solidFill>
              </a:rPr>
              <a:t>getDigit</a:t>
            </a:r>
            <a:r>
              <a:rPr lang="en-US" sz="1600" dirty="0">
                <a:solidFill>
                  <a:schemeClr val="bg1"/>
                </a:solidFill>
              </a:rPr>
              <a:t>(</a:t>
            </a:r>
            <a:r>
              <a:rPr lang="en-US" sz="1600" dirty="0" err="1">
                <a:solidFill>
                  <a:schemeClr val="bg1"/>
                </a:solidFill>
              </a:rPr>
              <a:t>i</a:t>
            </a:r>
            <a:r>
              <a:rPr lang="en-US" sz="1600" dirty="0">
                <a:solidFill>
                  <a:schemeClr val="bg1"/>
                </a:solidFill>
              </a:rPr>
              <a:t>, b, k)].append(</a:t>
            </a:r>
            <a:r>
              <a:rPr lang="en-US" sz="1600" dirty="0" err="1">
                <a:solidFill>
                  <a:schemeClr val="bg1"/>
                </a:solidFill>
              </a:rPr>
              <a:t>i</a:t>
            </a:r>
            <a:r>
              <a:rPr lang="en-US" sz="1600" dirty="0">
                <a:solidFill>
                  <a:schemeClr val="bg1"/>
                </a:solidFill>
              </a:rPr>
              <a:t>)  #add to bucket</a:t>
            </a:r>
            <a:br>
              <a:rPr lang="en-US" sz="1600" dirty="0">
                <a:solidFill>
                  <a:schemeClr val="bg1"/>
                </a:solidFill>
              </a:rPr>
            </a:br>
            <a:r>
              <a:rPr lang="en-US" sz="1600" dirty="0">
                <a:solidFill>
                  <a:schemeClr val="bg1"/>
                </a:solidFill>
              </a:rPr>
              <a:t>return x</a:t>
            </a:r>
          </a:p>
          <a:p>
            <a:pPr>
              <a:buNone/>
            </a:pPr>
            <a:r>
              <a:rPr lang="en-US" sz="1600" b="1" i="1" dirty="0">
                <a:solidFill>
                  <a:schemeClr val="bg1"/>
                </a:solidFill>
              </a:rPr>
              <a:t>def merge</a:t>
            </a:r>
            <a:r>
              <a:rPr lang="en-US" sz="1600" dirty="0">
                <a:solidFill>
                  <a:schemeClr val="bg1"/>
                </a:solidFill>
              </a:rPr>
              <a:t>(x): # concatenate lists back in order</a:t>
            </a:r>
            <a:br>
              <a:rPr lang="en-US" sz="1600" dirty="0">
                <a:solidFill>
                  <a:schemeClr val="bg1"/>
                </a:solidFill>
              </a:rPr>
            </a:br>
            <a:r>
              <a:rPr lang="en-US" sz="1600" dirty="0">
                <a:solidFill>
                  <a:schemeClr val="bg1"/>
                </a:solidFill>
              </a:rPr>
              <a:t>l = []</a:t>
            </a:r>
            <a:br>
              <a:rPr lang="en-US" sz="1600" dirty="0">
                <a:solidFill>
                  <a:schemeClr val="bg1"/>
                </a:solidFill>
              </a:rPr>
            </a:br>
            <a:r>
              <a:rPr lang="en-US" sz="1600" dirty="0">
                <a:solidFill>
                  <a:schemeClr val="bg1"/>
                </a:solidFill>
              </a:rPr>
              <a:t>for </a:t>
            </a:r>
            <a:r>
              <a:rPr lang="en-US" sz="1600" dirty="0" err="1">
                <a:solidFill>
                  <a:schemeClr val="bg1"/>
                </a:solidFill>
              </a:rPr>
              <a:t>sublist</a:t>
            </a:r>
            <a:r>
              <a:rPr lang="en-US" sz="1600" dirty="0">
                <a:solidFill>
                  <a:schemeClr val="bg1"/>
                </a:solidFill>
              </a:rPr>
              <a:t> in x:</a:t>
            </a:r>
            <a:br>
              <a:rPr lang="en-US" sz="1600" dirty="0">
                <a:solidFill>
                  <a:schemeClr val="bg1"/>
                </a:solidFill>
              </a:rPr>
            </a:br>
            <a:r>
              <a:rPr lang="en-US" sz="1600" dirty="0">
                <a:solidFill>
                  <a:schemeClr val="bg1"/>
                </a:solidFill>
              </a:rPr>
              <a:t>    for item in </a:t>
            </a:r>
            <a:r>
              <a:rPr lang="en-US" sz="1600" dirty="0" err="1">
                <a:solidFill>
                  <a:schemeClr val="bg1"/>
                </a:solidFill>
              </a:rPr>
              <a:t>sublist</a:t>
            </a:r>
            <a:r>
              <a:rPr lang="en-US" sz="1600" dirty="0">
                <a:solidFill>
                  <a:schemeClr val="bg1"/>
                </a:solidFill>
              </a:rPr>
              <a:t>:</a:t>
            </a:r>
            <a:br>
              <a:rPr lang="en-US" sz="1600" dirty="0">
                <a:solidFill>
                  <a:schemeClr val="bg1"/>
                </a:solidFill>
              </a:rPr>
            </a:br>
            <a:r>
              <a:rPr lang="en-US" sz="1600" dirty="0">
                <a:solidFill>
                  <a:schemeClr val="bg1"/>
                </a:solidFill>
              </a:rPr>
              <a:t>        </a:t>
            </a:r>
            <a:r>
              <a:rPr lang="en-US" sz="1600" dirty="0" err="1">
                <a:solidFill>
                  <a:schemeClr val="bg1"/>
                </a:solidFill>
              </a:rPr>
              <a:t>l.append</a:t>
            </a:r>
            <a:r>
              <a:rPr lang="en-US" sz="1600" dirty="0">
                <a:solidFill>
                  <a:schemeClr val="bg1"/>
                </a:solidFill>
              </a:rPr>
              <a:t>(item)</a:t>
            </a:r>
            <a:br>
              <a:rPr lang="en-US" sz="1600" dirty="0">
                <a:solidFill>
                  <a:schemeClr val="bg1"/>
                </a:solidFill>
              </a:rPr>
            </a:br>
            <a:r>
              <a:rPr lang="en-US" sz="1600" dirty="0">
                <a:solidFill>
                  <a:schemeClr val="bg1"/>
                </a:solidFill>
              </a:rPr>
              <a:t>return l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9D35408-BF75-0640-88F7-E904A117345E}"/>
              </a:ext>
            </a:extLst>
          </p:cNvPr>
          <p:cNvSpPr txBox="1">
            <a:spLocks/>
          </p:cNvSpPr>
          <p:nvPr/>
        </p:nvSpPr>
        <p:spPr>
          <a:xfrm>
            <a:off x="5905225" y="1876096"/>
            <a:ext cx="5817476" cy="2887941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solidFill>
              <a:schemeClr val="bg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en-US" sz="1600" b="1" i="1" dirty="0">
                <a:solidFill>
                  <a:schemeClr val="bg1"/>
                </a:solidFill>
              </a:rPr>
              <a:t>def </a:t>
            </a:r>
            <a:r>
              <a:rPr lang="en-US" sz="1600" b="1" i="1" dirty="0" err="1">
                <a:solidFill>
                  <a:schemeClr val="bg1"/>
                </a:solidFill>
              </a:rPr>
              <a:t>maxAbs</a:t>
            </a:r>
            <a:r>
              <a:rPr lang="en-US" sz="1600" dirty="0">
                <a:solidFill>
                  <a:schemeClr val="bg1"/>
                </a:solidFill>
              </a:rPr>
              <a:t>(l):</a:t>
            </a:r>
            <a:br>
              <a:rPr lang="en-US" sz="1600" dirty="0">
                <a:solidFill>
                  <a:schemeClr val="bg1"/>
                </a:solidFill>
              </a:rPr>
            </a:br>
            <a:r>
              <a:rPr lang="en-US" sz="1600" dirty="0">
                <a:solidFill>
                  <a:schemeClr val="bg1"/>
                </a:solidFill>
              </a:rPr>
              <a:t>return max(abs(x) for x in l)  # largest abs value element of a list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sz="1600" b="1" i="1" dirty="0">
                <a:solidFill>
                  <a:schemeClr val="bg1"/>
                </a:solidFill>
              </a:rPr>
              <a:t>def </a:t>
            </a:r>
            <a:r>
              <a:rPr lang="en-US" sz="1600" b="1" i="1" dirty="0" err="1">
                <a:solidFill>
                  <a:schemeClr val="bg1"/>
                </a:solidFill>
              </a:rPr>
              <a:t>radixSort</a:t>
            </a:r>
            <a:r>
              <a:rPr lang="en-US" sz="1600" dirty="0">
                <a:solidFill>
                  <a:schemeClr val="bg1"/>
                </a:solidFill>
              </a:rPr>
              <a:t>(l, b):</a:t>
            </a:r>
            <a:br>
              <a:rPr lang="en-US" sz="1600" dirty="0">
                <a:solidFill>
                  <a:schemeClr val="bg1"/>
                </a:solidFill>
              </a:rPr>
            </a:br>
            <a:r>
              <a:rPr lang="en-US" sz="1600" dirty="0">
                <a:solidFill>
                  <a:schemeClr val="bg1"/>
                </a:solidFill>
              </a:rPr>
              <a:t>passes = </a:t>
            </a:r>
            <a:r>
              <a:rPr lang="en-US" sz="1600" dirty="0" err="1">
                <a:solidFill>
                  <a:schemeClr val="bg1"/>
                </a:solidFill>
              </a:rPr>
              <a:t>int</a:t>
            </a:r>
            <a:r>
              <a:rPr lang="en-US" sz="1600" dirty="0">
                <a:solidFill>
                  <a:schemeClr val="bg1"/>
                </a:solidFill>
              </a:rPr>
              <a:t>(log(</a:t>
            </a:r>
            <a:r>
              <a:rPr lang="en-US" sz="1600" dirty="0" err="1">
                <a:solidFill>
                  <a:schemeClr val="bg1"/>
                </a:solidFill>
              </a:rPr>
              <a:t>maxAbs</a:t>
            </a:r>
            <a:r>
              <a:rPr lang="en-US" sz="1600" dirty="0">
                <a:solidFill>
                  <a:schemeClr val="bg1"/>
                </a:solidFill>
              </a:rPr>
              <a:t>(l), b) + 1)  # How many passes to do</a:t>
            </a:r>
            <a:br>
              <a:rPr lang="en-US" sz="1600" dirty="0">
                <a:solidFill>
                  <a:schemeClr val="bg1"/>
                </a:solidFill>
              </a:rPr>
            </a:br>
            <a:r>
              <a:rPr lang="en-US" sz="1600" dirty="0">
                <a:solidFill>
                  <a:schemeClr val="bg1"/>
                </a:solidFill>
              </a:rPr>
              <a:t>t = list(l)</a:t>
            </a:r>
            <a:br>
              <a:rPr lang="en-US" sz="1600" dirty="0">
                <a:solidFill>
                  <a:schemeClr val="bg1"/>
                </a:solidFill>
              </a:rPr>
            </a:br>
            <a:r>
              <a:rPr lang="en-US" sz="1600" dirty="0">
                <a:solidFill>
                  <a:schemeClr val="bg1"/>
                </a:solidFill>
              </a:rPr>
              <a:t>for </a:t>
            </a:r>
            <a:r>
              <a:rPr lang="en-US" sz="1600" dirty="0" err="1">
                <a:solidFill>
                  <a:schemeClr val="bg1"/>
                </a:solidFill>
              </a:rPr>
              <a:t>i</a:t>
            </a:r>
            <a:r>
              <a:rPr lang="en-US" sz="1600" dirty="0">
                <a:solidFill>
                  <a:schemeClr val="bg1"/>
                </a:solidFill>
              </a:rPr>
              <a:t> in range(passes):</a:t>
            </a:r>
            <a:br>
              <a:rPr lang="en-US" sz="1600" dirty="0">
                <a:solidFill>
                  <a:schemeClr val="bg1"/>
                </a:solidFill>
              </a:rPr>
            </a:br>
            <a:r>
              <a:rPr lang="en-US" sz="1600" dirty="0">
                <a:solidFill>
                  <a:schemeClr val="bg1"/>
                </a:solidFill>
              </a:rPr>
              <a:t>    t = merge(split(t, b, </a:t>
            </a:r>
            <a:r>
              <a:rPr lang="en-US" sz="1600" dirty="0" err="1">
                <a:solidFill>
                  <a:schemeClr val="bg1"/>
                </a:solidFill>
              </a:rPr>
              <a:t>i</a:t>
            </a:r>
            <a:r>
              <a:rPr lang="en-US" sz="1600" dirty="0">
                <a:solidFill>
                  <a:schemeClr val="bg1"/>
                </a:solidFill>
              </a:rPr>
              <a:t>))</a:t>
            </a:r>
            <a:br>
              <a:rPr lang="en-US" sz="1600" dirty="0">
                <a:solidFill>
                  <a:schemeClr val="bg1"/>
                </a:solidFill>
              </a:rPr>
            </a:br>
            <a:r>
              <a:rPr lang="en-US" sz="1600" dirty="0">
                <a:solidFill>
                  <a:schemeClr val="bg1"/>
                </a:solidFill>
              </a:rPr>
              <a:t>return t</a:t>
            </a:r>
          </a:p>
          <a:p>
            <a:pPr>
              <a:buFont typeface="Arial" panose="020B0604020202020204" pitchFamily="34" charset="0"/>
              <a:buNone/>
            </a:pPr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85664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19C56-21DC-0A40-AA49-9AF4AF4C92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1" y="1860330"/>
            <a:ext cx="9906000" cy="2175149"/>
          </a:xfrm>
        </p:spPr>
        <p:txBody>
          <a:bodyPr/>
          <a:lstStyle/>
          <a:p>
            <a:pPr algn="ctr"/>
            <a:r>
              <a:rPr lang="en-US" dirty="0"/>
              <a:t>Back to </a:t>
            </a:r>
            <a:r>
              <a:rPr lang="en-US" dirty="0" err="1"/>
              <a:t>VeB</a:t>
            </a:r>
            <a:r>
              <a:rPr lang="en-US" dirty="0"/>
              <a:t> Trees</a:t>
            </a:r>
          </a:p>
        </p:txBody>
      </p:sp>
    </p:spTree>
    <p:extLst>
      <p:ext uri="{BB962C8B-B14F-4D97-AF65-F5344CB8AC3E}">
        <p14:creationId xmlns:p14="http://schemas.microsoft.com/office/powerpoint/2010/main" val="7058895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Developing a Fast Set Data-Structure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67E0EDE-F53A-8341-AC3F-C90A9D29D276}"/>
              </a:ext>
            </a:extLst>
          </p:cNvPr>
          <p:cNvSpPr txBox="1">
            <a:spLocks/>
          </p:cNvSpPr>
          <p:nvPr/>
        </p:nvSpPr>
        <p:spPr>
          <a:xfrm>
            <a:off x="1931275" y="1489842"/>
            <a:ext cx="8757745" cy="45849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i="1" dirty="0"/>
              <a:t>Overall Approach: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b="1" i="1" dirty="0"/>
              <a:t>1. First look at overall idea </a:t>
            </a:r>
            <a:r>
              <a:rPr lang="en-US" sz="2000" b="1" i="1"/>
              <a:t>of exploiting </a:t>
            </a:r>
            <a:r>
              <a:rPr lang="en-US" sz="2000" b="1" i="1" dirty="0"/>
              <a:t>bit representations to make faster trees.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b="1" i="1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b="1" i="1" dirty="0"/>
              <a:t>2. Then, look at a first implementation of a Van </a:t>
            </a:r>
            <a:r>
              <a:rPr lang="en-US" sz="2000" b="1" i="1" dirty="0" err="1"/>
              <a:t>Emde</a:t>
            </a:r>
            <a:r>
              <a:rPr lang="en-US" sz="2000" b="1" i="1" dirty="0"/>
              <a:t> Boas trees (proto </a:t>
            </a:r>
            <a:r>
              <a:rPr lang="en-US" sz="2000" b="1" i="1" dirty="0" err="1"/>
              <a:t>vEB</a:t>
            </a:r>
            <a:r>
              <a:rPr lang="en-US" sz="2000" b="1" i="1" dirty="0"/>
              <a:t> trees) that has a few problems)</a:t>
            </a:r>
            <a:br>
              <a:rPr lang="en-US" sz="2000" b="1" i="1" dirty="0"/>
            </a:br>
            <a:endParaRPr lang="en-US" sz="2000" b="1" i="1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b="1" i="1" dirty="0"/>
              <a:t>3. Finally, fix those problems and finalize our implementation (proper </a:t>
            </a:r>
            <a:r>
              <a:rPr lang="en-US" sz="2000" b="1" i="1" dirty="0" err="1"/>
              <a:t>vEB</a:t>
            </a:r>
            <a:r>
              <a:rPr lang="en-US" sz="2000" b="1" i="1" dirty="0"/>
              <a:t> trees)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b="1" i="1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000" b="1" i="1" dirty="0"/>
          </a:p>
        </p:txBody>
      </p:sp>
    </p:spTree>
    <p:extLst>
      <p:ext uri="{BB962C8B-B14F-4D97-AF65-F5344CB8AC3E}">
        <p14:creationId xmlns:p14="http://schemas.microsoft.com/office/powerpoint/2010/main" val="2619093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Motivation: Data Structures So Far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67E0EDE-F53A-8341-AC3F-C90A9D29D276}"/>
              </a:ext>
            </a:extLst>
          </p:cNvPr>
          <p:cNvSpPr txBox="1">
            <a:spLocks/>
          </p:cNvSpPr>
          <p:nvPr/>
        </p:nvSpPr>
        <p:spPr>
          <a:xfrm>
            <a:off x="819807" y="1671146"/>
            <a:ext cx="7116736" cy="33107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i="1" dirty="0"/>
              <a:t>Our Data Structure will support the operations, given a set of integers: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b="1" i="1" dirty="0"/>
              <a:t>Search(</a:t>
            </a:r>
            <a:r>
              <a:rPr lang="en-US" sz="2000" b="1" i="1" dirty="0" err="1"/>
              <a:t>i</a:t>
            </a:r>
            <a:r>
              <a:rPr lang="en-US" sz="2000" b="1" i="1" dirty="0"/>
              <a:t>):		return true </a:t>
            </a:r>
            <a:r>
              <a:rPr lang="en-US" sz="2000" b="1" i="1" dirty="0" err="1"/>
              <a:t>iff</a:t>
            </a:r>
            <a:r>
              <a:rPr lang="en-US" sz="2000" b="1" i="1" dirty="0"/>
              <a:t> </a:t>
            </a:r>
            <a:r>
              <a:rPr lang="en-US" sz="2000" b="1" i="1" dirty="0" err="1"/>
              <a:t>i</a:t>
            </a:r>
            <a:r>
              <a:rPr lang="en-US" sz="2000" b="1" i="1" dirty="0"/>
              <a:t> is in the set</a:t>
            </a:r>
            <a:br>
              <a:rPr lang="en-US" sz="2000" b="1" i="1" dirty="0"/>
            </a:br>
            <a:r>
              <a:rPr lang="en-US" sz="2000" b="1" i="1" dirty="0"/>
              <a:t>Insert(</a:t>
            </a:r>
            <a:r>
              <a:rPr lang="en-US" sz="2000" b="1" i="1" dirty="0" err="1"/>
              <a:t>i</a:t>
            </a:r>
            <a:r>
              <a:rPr lang="en-US" sz="2000" b="1" i="1" dirty="0"/>
              <a:t>):		insert </a:t>
            </a:r>
            <a:r>
              <a:rPr lang="en-US" sz="2000" b="1" i="1" dirty="0" err="1"/>
              <a:t>i</a:t>
            </a:r>
            <a:r>
              <a:rPr lang="en-US" sz="2000" b="1" i="1" dirty="0"/>
              <a:t> into the set (no duplicates)</a:t>
            </a:r>
            <a:br>
              <a:rPr lang="en-US" sz="2000" b="1" i="1" dirty="0"/>
            </a:br>
            <a:r>
              <a:rPr lang="en-US" sz="2000" b="1" i="1" dirty="0"/>
              <a:t>Delete(</a:t>
            </a:r>
            <a:r>
              <a:rPr lang="en-US" sz="2000" b="1" i="1" dirty="0" err="1"/>
              <a:t>i</a:t>
            </a:r>
            <a:r>
              <a:rPr lang="en-US" sz="2000" b="1" i="1" dirty="0"/>
              <a:t>):		delete </a:t>
            </a:r>
            <a:r>
              <a:rPr lang="en-US" sz="2000" b="1" i="1" dirty="0" err="1"/>
              <a:t>i</a:t>
            </a:r>
            <a:r>
              <a:rPr lang="en-US" sz="2000" b="1" i="1" dirty="0"/>
              <a:t> from the set</a:t>
            </a:r>
            <a:br>
              <a:rPr lang="en-US" sz="2000" b="1" i="1" dirty="0"/>
            </a:br>
            <a:r>
              <a:rPr lang="en-US" sz="2000" b="1" i="1" dirty="0"/>
              <a:t>Minimum()	return minimum element in the set</a:t>
            </a:r>
            <a:br>
              <a:rPr lang="en-US" sz="2000" b="1" i="1" dirty="0"/>
            </a:br>
            <a:r>
              <a:rPr lang="en-US" sz="2000" b="1" i="1" dirty="0"/>
              <a:t>Maximum()	return maximum element in the set</a:t>
            </a:r>
            <a:br>
              <a:rPr lang="en-US" sz="2000" b="1" i="1" dirty="0"/>
            </a:br>
            <a:r>
              <a:rPr lang="en-US" sz="2000" b="1" i="1" dirty="0"/>
              <a:t>Successor(</a:t>
            </a:r>
            <a:r>
              <a:rPr lang="en-US" sz="2000" b="1" i="1" dirty="0" err="1"/>
              <a:t>i</a:t>
            </a:r>
            <a:r>
              <a:rPr lang="en-US" sz="2000" b="1" i="1" dirty="0"/>
              <a:t>)	given </a:t>
            </a:r>
            <a:r>
              <a:rPr lang="en-US" sz="2000" b="1" i="1" dirty="0" err="1"/>
              <a:t>i</a:t>
            </a:r>
            <a:r>
              <a:rPr lang="en-US" sz="2000" b="1" i="1" dirty="0"/>
              <a:t>, find the next largest element in the set</a:t>
            </a:r>
            <a:br>
              <a:rPr lang="en-US" sz="2000" b="1" i="1" dirty="0"/>
            </a:br>
            <a:r>
              <a:rPr lang="en-US" sz="2000" b="1" i="1" dirty="0"/>
              <a:t>Predecessor(</a:t>
            </a:r>
            <a:r>
              <a:rPr lang="en-US" sz="2000" b="1" i="1" dirty="0" err="1"/>
              <a:t>i</a:t>
            </a:r>
            <a:r>
              <a:rPr lang="en-US" sz="2000" b="1" i="1" dirty="0"/>
              <a:t>)	given </a:t>
            </a:r>
            <a:r>
              <a:rPr lang="en-US" sz="2000" b="1" i="1" dirty="0" err="1"/>
              <a:t>i</a:t>
            </a:r>
            <a:r>
              <a:rPr lang="en-US" sz="2000" b="1" i="1" dirty="0"/>
              <a:t>, find the next smallest element in the set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AB6D44B-1DB0-FE43-B1C9-B301FBDC530B}"/>
              </a:ext>
            </a:extLst>
          </p:cNvPr>
          <p:cNvSpPr txBox="1">
            <a:spLocks/>
          </p:cNvSpPr>
          <p:nvPr/>
        </p:nvSpPr>
        <p:spPr>
          <a:xfrm>
            <a:off x="7835462" y="2593427"/>
            <a:ext cx="4131798" cy="2057401"/>
          </a:xfrm>
          <a:prstGeom prst="rect">
            <a:avLst/>
          </a:prstGeom>
          <a:solidFill>
            <a:schemeClr val="tx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i="1" u="sng" dirty="0">
                <a:solidFill>
                  <a:sysClr val="windowText" lastClr="000000"/>
                </a:solidFill>
              </a:rPr>
              <a:t>Two variables of interest: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b="1" i="1" dirty="0">
                <a:solidFill>
                  <a:sysClr val="windowText" lastClr="000000"/>
                </a:solidFill>
              </a:rPr>
              <a:t>n: </a:t>
            </a:r>
            <a:r>
              <a:rPr lang="en-US" sz="2000" i="1" dirty="0">
                <a:solidFill>
                  <a:sysClr val="windowText" lastClr="000000"/>
                </a:solidFill>
              </a:rPr>
              <a:t>Number of elements in the set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b="1" i="1" dirty="0">
                <a:solidFill>
                  <a:sysClr val="windowText" lastClr="000000"/>
                </a:solidFill>
              </a:rPr>
              <a:t>u:</a:t>
            </a:r>
            <a:r>
              <a:rPr lang="en-US" sz="2000" i="1" dirty="0">
                <a:solidFill>
                  <a:sysClr val="windowText" lastClr="000000"/>
                </a:solidFill>
              </a:rPr>
              <a:t> Universe size (all elements in set must be contained within [0 .. u-1]</a:t>
            </a:r>
          </a:p>
        </p:txBody>
      </p:sp>
    </p:spTree>
    <p:extLst>
      <p:ext uri="{BB962C8B-B14F-4D97-AF65-F5344CB8AC3E}">
        <p14:creationId xmlns:p14="http://schemas.microsoft.com/office/powerpoint/2010/main" val="414818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19C56-21DC-0A40-AA49-9AF4AF4C92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1" y="1860330"/>
            <a:ext cx="9906000" cy="2175149"/>
          </a:xfrm>
        </p:spPr>
        <p:txBody>
          <a:bodyPr/>
          <a:lstStyle/>
          <a:p>
            <a:pPr algn="ctr"/>
            <a:r>
              <a:rPr lang="en-US" dirty="0"/>
              <a:t>Super-Imposing Bits and Sqrt(u) Runtimes</a:t>
            </a:r>
          </a:p>
        </p:txBody>
      </p:sp>
    </p:spTree>
    <p:extLst>
      <p:ext uri="{BB962C8B-B14F-4D97-AF65-F5344CB8AC3E}">
        <p14:creationId xmlns:p14="http://schemas.microsoft.com/office/powerpoint/2010/main" val="38881073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Direct Addressing With Binary Tree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67E0EDE-F53A-8341-AC3F-C90A9D29D276}"/>
              </a:ext>
            </a:extLst>
          </p:cNvPr>
          <p:cNvSpPr txBox="1">
            <a:spLocks/>
          </p:cNvSpPr>
          <p:nvPr/>
        </p:nvSpPr>
        <p:spPr>
          <a:xfrm>
            <a:off x="4830854" y="4337462"/>
            <a:ext cx="6718017" cy="8088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600" i="1" dirty="0"/>
              <a:t>Let u be the universe size (integers from 0 to u-1 can be in the set). Here u=16.</a:t>
            </a:r>
            <a:endParaRPr lang="en-US" sz="1600" b="1" i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39B609-1296-F743-BB79-EC7509B06C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798" b="3229"/>
          <a:stretch/>
        </p:blipFill>
        <p:spPr>
          <a:xfrm>
            <a:off x="4830855" y="3538727"/>
            <a:ext cx="6640909" cy="713233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6950A51-3E05-7E4C-BDA1-F6BD7E839259}"/>
              </a:ext>
            </a:extLst>
          </p:cNvPr>
          <p:cNvSpPr txBox="1">
            <a:spLocks/>
          </p:cNvSpPr>
          <p:nvPr/>
        </p:nvSpPr>
        <p:spPr>
          <a:xfrm>
            <a:off x="773475" y="1649014"/>
            <a:ext cx="4183879" cy="13186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i="1" dirty="0"/>
              <a:t>Initial idea: Initialize an array of bits. A[</a:t>
            </a:r>
            <a:r>
              <a:rPr lang="en-US" sz="1800" i="1" dirty="0" err="1"/>
              <a:t>i</a:t>
            </a:r>
            <a:r>
              <a:rPr lang="en-US" sz="1800" i="1" dirty="0"/>
              <a:t>] is set to 1 </a:t>
            </a:r>
            <a:r>
              <a:rPr lang="en-US" sz="1800" i="1" dirty="0" err="1"/>
              <a:t>iff</a:t>
            </a:r>
            <a:r>
              <a:rPr lang="en-US" sz="1800" i="1" dirty="0"/>
              <a:t> </a:t>
            </a:r>
            <a:r>
              <a:rPr lang="en-US" sz="1800" i="1" dirty="0" err="1"/>
              <a:t>i</a:t>
            </a:r>
            <a:r>
              <a:rPr lang="en-US" sz="1800" i="1" dirty="0"/>
              <a:t> is currently inserted into the set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F028AF4-A10E-E942-89CD-BF65AA2A8012}"/>
              </a:ext>
            </a:extLst>
          </p:cNvPr>
          <p:cNvSpPr txBox="1">
            <a:spLocks/>
          </p:cNvSpPr>
          <p:nvPr/>
        </p:nvSpPr>
        <p:spPr>
          <a:xfrm>
            <a:off x="1796854" y="3800860"/>
            <a:ext cx="2430089" cy="2125486"/>
          </a:xfrm>
          <a:prstGeom prst="rect">
            <a:avLst/>
          </a:prstGeom>
          <a:ln>
            <a:solidFill>
              <a:schemeClr val="tx1">
                <a:lumMod val="9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i="1" dirty="0"/>
              <a:t>How would we implement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i="1" dirty="0">
                <a:solidFill>
                  <a:schemeClr val="accent1"/>
                </a:solidFill>
              </a:rPr>
              <a:t>   insert</a:t>
            </a:r>
            <a:br>
              <a:rPr lang="en-US" sz="1600" i="1" dirty="0">
                <a:solidFill>
                  <a:schemeClr val="accent1"/>
                </a:solidFill>
              </a:rPr>
            </a:br>
            <a:r>
              <a:rPr lang="en-US" sz="1600" i="1" dirty="0">
                <a:solidFill>
                  <a:schemeClr val="accent1"/>
                </a:solidFill>
              </a:rPr>
              <a:t>   delete</a:t>
            </a:r>
            <a:br>
              <a:rPr lang="en-US" sz="1600" i="1" dirty="0">
                <a:solidFill>
                  <a:schemeClr val="accent1"/>
                </a:solidFill>
              </a:rPr>
            </a:br>
            <a:r>
              <a:rPr lang="en-US" sz="1600" i="1" dirty="0">
                <a:solidFill>
                  <a:schemeClr val="accent1"/>
                </a:solidFill>
              </a:rPr>
              <a:t>   search</a:t>
            </a:r>
            <a:br>
              <a:rPr lang="en-US" sz="1600" i="1" dirty="0">
                <a:solidFill>
                  <a:schemeClr val="accent1"/>
                </a:solidFill>
              </a:rPr>
            </a:br>
            <a:r>
              <a:rPr lang="en-US" sz="1600" i="1" dirty="0"/>
              <a:t>   </a:t>
            </a:r>
            <a:r>
              <a:rPr lang="en-US" sz="1600" i="1" dirty="0">
                <a:solidFill>
                  <a:schemeClr val="accent4"/>
                </a:solidFill>
              </a:rPr>
              <a:t>predecessor / successor</a:t>
            </a:r>
            <a:br>
              <a:rPr lang="en-US" sz="1600" i="1" dirty="0">
                <a:solidFill>
                  <a:schemeClr val="accent4"/>
                </a:solidFill>
              </a:rPr>
            </a:br>
            <a:r>
              <a:rPr lang="en-US" sz="1600" i="1" dirty="0">
                <a:solidFill>
                  <a:schemeClr val="accent4"/>
                </a:solidFill>
              </a:rPr>
              <a:t>   minimum / maximum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600" i="1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ECC15DF-5425-7C4F-B050-C236577A51BB}"/>
              </a:ext>
            </a:extLst>
          </p:cNvPr>
          <p:cNvCxnSpPr/>
          <p:nvPr/>
        </p:nvCxnSpPr>
        <p:spPr>
          <a:xfrm>
            <a:off x="2769326" y="2508069"/>
            <a:ext cx="2264228" cy="8360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07480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Direct Addressing With Binary Tree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67E0EDE-F53A-8341-AC3F-C90A9D29D276}"/>
              </a:ext>
            </a:extLst>
          </p:cNvPr>
          <p:cNvSpPr txBox="1">
            <a:spLocks/>
          </p:cNvSpPr>
          <p:nvPr/>
        </p:nvSpPr>
        <p:spPr>
          <a:xfrm>
            <a:off x="5033554" y="4431738"/>
            <a:ext cx="6718017" cy="8088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600" i="1" dirty="0"/>
              <a:t>Let u be the universe size (integers from 0 to u-1 can be in the set). Here u=16.</a:t>
            </a:r>
            <a:endParaRPr lang="en-US" sz="1600" b="1" i="1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6950A51-3E05-7E4C-BDA1-F6BD7E839259}"/>
              </a:ext>
            </a:extLst>
          </p:cNvPr>
          <p:cNvSpPr txBox="1">
            <a:spLocks/>
          </p:cNvSpPr>
          <p:nvPr/>
        </p:nvSpPr>
        <p:spPr>
          <a:xfrm>
            <a:off x="773475" y="1402126"/>
            <a:ext cx="4183879" cy="13186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i="1" dirty="0"/>
              <a:t>Create some higher level nodes, each one tells if you if something in it’s “group” is in the set or not. Check these nodes first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F028AF4-A10E-E942-89CD-BF65AA2A8012}"/>
              </a:ext>
            </a:extLst>
          </p:cNvPr>
          <p:cNvSpPr txBox="1">
            <a:spLocks/>
          </p:cNvSpPr>
          <p:nvPr/>
        </p:nvSpPr>
        <p:spPr>
          <a:xfrm>
            <a:off x="1796854" y="3800860"/>
            <a:ext cx="2430089" cy="2125486"/>
          </a:xfrm>
          <a:prstGeom prst="rect">
            <a:avLst/>
          </a:prstGeom>
          <a:ln>
            <a:solidFill>
              <a:schemeClr val="tx1">
                <a:lumMod val="9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i="1" dirty="0"/>
              <a:t>How would we implement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i="1" dirty="0">
                <a:solidFill>
                  <a:schemeClr val="accent1"/>
                </a:solidFill>
              </a:rPr>
              <a:t>   insert</a:t>
            </a:r>
            <a:br>
              <a:rPr lang="en-US" sz="1600" i="1" dirty="0">
                <a:solidFill>
                  <a:schemeClr val="accent1"/>
                </a:solidFill>
              </a:rPr>
            </a:br>
            <a:r>
              <a:rPr lang="en-US" sz="1600" i="1" dirty="0">
                <a:solidFill>
                  <a:schemeClr val="accent1"/>
                </a:solidFill>
              </a:rPr>
              <a:t>   delete</a:t>
            </a:r>
            <a:br>
              <a:rPr lang="en-US" sz="1600" i="1" dirty="0">
                <a:solidFill>
                  <a:schemeClr val="accent1"/>
                </a:solidFill>
              </a:rPr>
            </a:br>
            <a:r>
              <a:rPr lang="en-US" sz="1600" i="1" dirty="0">
                <a:solidFill>
                  <a:schemeClr val="accent1"/>
                </a:solidFill>
              </a:rPr>
              <a:t>   search</a:t>
            </a:r>
            <a:br>
              <a:rPr lang="en-US" sz="1600" i="1" dirty="0">
                <a:solidFill>
                  <a:schemeClr val="accent1"/>
                </a:solidFill>
              </a:rPr>
            </a:br>
            <a:r>
              <a:rPr lang="en-US" sz="1600" i="1" dirty="0"/>
              <a:t>   </a:t>
            </a:r>
            <a:r>
              <a:rPr lang="en-US" sz="1600" i="1" dirty="0">
                <a:solidFill>
                  <a:schemeClr val="accent4"/>
                </a:solidFill>
              </a:rPr>
              <a:t>predecessor / successor</a:t>
            </a:r>
            <a:br>
              <a:rPr lang="en-US" sz="1600" i="1" dirty="0">
                <a:solidFill>
                  <a:schemeClr val="accent4"/>
                </a:solidFill>
              </a:rPr>
            </a:br>
            <a:r>
              <a:rPr lang="en-US" sz="1600" i="1" dirty="0">
                <a:solidFill>
                  <a:schemeClr val="accent4"/>
                </a:solidFill>
              </a:rPr>
              <a:t>   minimum / maximum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600" i="1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ECC15DF-5425-7C4F-B050-C236577A51BB}"/>
              </a:ext>
            </a:extLst>
          </p:cNvPr>
          <p:cNvCxnSpPr/>
          <p:nvPr/>
        </p:nvCxnSpPr>
        <p:spPr>
          <a:xfrm>
            <a:off x="2769326" y="2508069"/>
            <a:ext cx="2264228" cy="8360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5847B67F-A035-AE40-9CAB-8854D303E1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9834"/>
          <a:stretch/>
        </p:blipFill>
        <p:spPr>
          <a:xfrm>
            <a:off x="5150895" y="2743200"/>
            <a:ext cx="6640909" cy="1593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8297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Direct Addressing With Binary Tree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67E0EDE-F53A-8341-AC3F-C90A9D29D276}"/>
              </a:ext>
            </a:extLst>
          </p:cNvPr>
          <p:cNvSpPr txBox="1">
            <a:spLocks/>
          </p:cNvSpPr>
          <p:nvPr/>
        </p:nvSpPr>
        <p:spPr>
          <a:xfrm>
            <a:off x="5503821" y="5626766"/>
            <a:ext cx="6052456" cy="8088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600" i="1" dirty="0"/>
              <a:t>Let u be the universe size (integers from 0 to u-1 can be in the set). Here u=16. Arrows show traversal of predecessor(14)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600" b="1" i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39B609-1296-F743-BB79-EC7509B06C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3463" y="1637211"/>
            <a:ext cx="6640909" cy="3968206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6950A51-3E05-7E4C-BDA1-F6BD7E839259}"/>
              </a:ext>
            </a:extLst>
          </p:cNvPr>
          <p:cNvSpPr txBox="1">
            <a:spLocks/>
          </p:cNvSpPr>
          <p:nvPr/>
        </p:nvSpPr>
        <p:spPr>
          <a:xfrm>
            <a:off x="773475" y="1731310"/>
            <a:ext cx="4183879" cy="13186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i="1" dirty="0"/>
              <a:t>Internal nodes represent where or not at least one element from that range is in the set. 0 if none.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F028AF4-A10E-E942-89CD-BF65AA2A8012}"/>
              </a:ext>
            </a:extLst>
          </p:cNvPr>
          <p:cNvSpPr txBox="1">
            <a:spLocks/>
          </p:cNvSpPr>
          <p:nvPr/>
        </p:nvSpPr>
        <p:spPr>
          <a:xfrm>
            <a:off x="1796854" y="3800860"/>
            <a:ext cx="2430089" cy="2125486"/>
          </a:xfrm>
          <a:prstGeom prst="rect">
            <a:avLst/>
          </a:prstGeom>
          <a:ln>
            <a:solidFill>
              <a:schemeClr val="tx1">
                <a:lumMod val="9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i="1" dirty="0"/>
              <a:t>How would we implement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i="1" dirty="0"/>
              <a:t>   insert</a:t>
            </a:r>
            <a:br>
              <a:rPr lang="en-US" sz="1600" i="1" dirty="0"/>
            </a:br>
            <a:r>
              <a:rPr lang="en-US" sz="1600" i="1" dirty="0"/>
              <a:t>   delete</a:t>
            </a:r>
            <a:br>
              <a:rPr lang="en-US" sz="1600" i="1" dirty="0"/>
            </a:br>
            <a:r>
              <a:rPr lang="en-US" sz="1600" i="1" dirty="0"/>
              <a:t>   search</a:t>
            </a:r>
            <a:br>
              <a:rPr lang="en-US" sz="1600" i="1" dirty="0"/>
            </a:br>
            <a:r>
              <a:rPr lang="en-US" sz="1600" i="1" dirty="0"/>
              <a:t>   predecessor / successor</a:t>
            </a:r>
            <a:br>
              <a:rPr lang="en-US" sz="1600" i="1" dirty="0"/>
            </a:br>
            <a:r>
              <a:rPr lang="en-US" sz="1600" i="1" dirty="0"/>
              <a:t>   minimum / maximum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600" i="1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ECC15DF-5425-7C4F-B050-C236577A51BB}"/>
              </a:ext>
            </a:extLst>
          </p:cNvPr>
          <p:cNvCxnSpPr/>
          <p:nvPr/>
        </p:nvCxnSpPr>
        <p:spPr>
          <a:xfrm>
            <a:off x="2769326" y="2508069"/>
            <a:ext cx="2264228" cy="8360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09525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Advanced Tree Structures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67E0EDE-F53A-8341-AC3F-C90A9D29D276}"/>
              </a:ext>
            </a:extLst>
          </p:cNvPr>
          <p:cNvSpPr txBox="1">
            <a:spLocks/>
          </p:cNvSpPr>
          <p:nvPr/>
        </p:nvSpPr>
        <p:spPr>
          <a:xfrm>
            <a:off x="4130566" y="1844566"/>
            <a:ext cx="5264287" cy="42302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000" i="1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i="1" u="sng" dirty="0"/>
              <a:t>In this deck we will look at</a:t>
            </a:r>
            <a:r>
              <a:rPr lang="en-US" sz="2000" i="1" dirty="0"/>
              <a:t>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i="1" dirty="0"/>
              <a:t>	- </a:t>
            </a:r>
            <a:r>
              <a:rPr lang="en-US" sz="2000" b="1" i="1" dirty="0"/>
              <a:t>Van </a:t>
            </a:r>
            <a:r>
              <a:rPr lang="en-US" sz="2000" b="1" i="1" dirty="0" err="1"/>
              <a:t>Emde</a:t>
            </a:r>
            <a:r>
              <a:rPr lang="en-US" sz="2000" b="1" i="1" dirty="0"/>
              <a:t> Boas Trees</a:t>
            </a:r>
          </a:p>
        </p:txBody>
      </p:sp>
    </p:spTree>
    <p:extLst>
      <p:ext uri="{BB962C8B-B14F-4D97-AF65-F5344CB8AC3E}">
        <p14:creationId xmlns:p14="http://schemas.microsoft.com/office/powerpoint/2010/main" val="19226744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Direct Addressing Constant Height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ontent Placeholder 2">
                <a:extLst>
                  <a:ext uri="{FF2B5EF4-FFF2-40B4-BE49-F238E27FC236}">
                    <a16:creationId xmlns:a16="http://schemas.microsoft.com/office/drawing/2014/main" id="{767E0EDE-F53A-8341-AC3F-C90A9D29D27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90909" y="1030072"/>
                <a:ext cx="8207003" cy="70471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SzPct val="125000"/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en-US" sz="1800" i="1" dirty="0"/>
                  <a:t>Super impose a tree of with branching factor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ra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sz="1800" i="1" dirty="0"/>
                  <a:t>. Tree will always have height 2!!</a:t>
                </a:r>
              </a:p>
              <a:p>
                <a:pPr marL="0" indent="0" algn="ctr">
                  <a:buFont typeface="Arial" panose="020B0604020202020204" pitchFamily="34" charset="0"/>
                  <a:buNone/>
                </a:pPr>
                <a:endParaRPr lang="en-US" sz="1800" i="1" dirty="0"/>
              </a:p>
              <a:p>
                <a:pPr marL="0" indent="0" algn="ctr">
                  <a:buFont typeface="Arial" panose="020B0604020202020204" pitchFamily="34" charset="0"/>
                  <a:buNone/>
                </a:pPr>
                <a:endParaRPr lang="en-US" sz="1800" i="1" dirty="0"/>
              </a:p>
            </p:txBody>
          </p:sp>
        </mc:Choice>
        <mc:Fallback xmlns="">
          <p:sp>
            <p:nvSpPr>
              <p:cNvPr id="21" name="Content Placeholder 2">
                <a:extLst>
                  <a:ext uri="{FF2B5EF4-FFF2-40B4-BE49-F238E27FC236}">
                    <a16:creationId xmlns:a16="http://schemas.microsoft.com/office/drawing/2014/main" id="{767E0EDE-F53A-8341-AC3F-C90A9D29D2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0909" y="1030072"/>
                <a:ext cx="8207003" cy="70471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9927C7FC-8344-FE48-8827-9DC7DF14D4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8954" y="1734411"/>
            <a:ext cx="5420848" cy="19667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5B9F997-4013-4A42-A5EE-C508529C90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4860" y="4058191"/>
            <a:ext cx="5762690" cy="216843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A702BE23-9843-A146-9296-EEB60ACD485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745877" y="2090046"/>
                <a:ext cx="2377313" cy="133331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SzPct val="125000"/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1600" i="1" dirty="0"/>
                  <a:t>Here we have </a:t>
                </a:r>
                <a:br>
                  <a:rPr lang="en-US" sz="1600" b="0" i="1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=2</m:t>
                      </m:r>
                    </m:oMath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=16</m:t>
                      </m:r>
                    </m:oMath>
                    <m:oMath xmlns:m="http://schemas.openxmlformats.org/officeDocument/2006/math"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br>
                  <a:rPr lang="en-US" sz="1600" b="0" i="1" dirty="0">
                    <a:latin typeface="Cambria Math" panose="02040503050406030204" pitchFamily="18" charset="0"/>
                  </a:rPr>
                </a:br>
                <a:endParaRPr lang="en-US" sz="1600" i="1" dirty="0"/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A702BE23-9843-A146-9296-EEB60ACD48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45877" y="2090046"/>
                <a:ext cx="2377313" cy="1333318"/>
              </a:xfrm>
              <a:prstGeom prst="rect">
                <a:avLst/>
              </a:prstGeom>
              <a:blipFill>
                <a:blip r:embed="rId5"/>
                <a:stretch>
                  <a:fillRect l="-10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988E2ED-6586-9A4D-9543-6898F695BA5B}"/>
              </a:ext>
            </a:extLst>
          </p:cNvPr>
          <p:cNvSpPr txBox="1">
            <a:spLocks/>
          </p:cNvSpPr>
          <p:nvPr/>
        </p:nvSpPr>
        <p:spPr>
          <a:xfrm>
            <a:off x="1965720" y="4864510"/>
            <a:ext cx="2963573" cy="13621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i="1" dirty="0"/>
              <a:t>In reality, don’t need root node. Store second layer as array called </a:t>
            </a:r>
            <a:r>
              <a:rPr lang="en-US" sz="1600" b="1" i="1" u="sng" dirty="0"/>
              <a:t>summary</a:t>
            </a:r>
            <a:r>
              <a:rPr lang="en-US" sz="1600" i="1" dirty="0"/>
              <a:t>. How do we implement each operation??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4F3753DF-9FA0-E645-8240-9E41AE15D5F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5391" y="2389906"/>
                <a:ext cx="3311215" cy="144259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SzPct val="125000"/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1600" i="1" dirty="0"/>
                  <a:t>Seems slower because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ra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sz="1600" i="1" dirty="0"/>
                  <a:t>, but this gives us the key idea of </a:t>
                </a:r>
                <a:r>
                  <a:rPr lang="en-US" sz="1600" i="1" dirty="0" err="1"/>
                  <a:t>vEB</a:t>
                </a:r>
                <a:r>
                  <a:rPr lang="en-US" sz="1600" i="1" dirty="0"/>
                  <a:t> trees, so still good to make note of!!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sz="1600" i="1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sz="1600" i="1" dirty="0"/>
              </a:p>
            </p:txBody>
          </p:sp>
        </mc:Choice>
        <mc:Fallback xmlns="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4F3753DF-9FA0-E645-8240-9E41AE15D5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391" y="2389906"/>
                <a:ext cx="3311215" cy="1442592"/>
              </a:xfrm>
              <a:prstGeom prst="rect">
                <a:avLst/>
              </a:prstGeom>
              <a:blipFill>
                <a:blip r:embed="rId6"/>
                <a:stretch>
                  <a:fillRect l="-7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40596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19C56-21DC-0A40-AA49-9AF4AF4C92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1" y="1860330"/>
            <a:ext cx="9906000" cy="2175149"/>
          </a:xfrm>
        </p:spPr>
        <p:txBody>
          <a:bodyPr/>
          <a:lstStyle/>
          <a:p>
            <a:pPr algn="ctr"/>
            <a:r>
              <a:rPr lang="en-US" dirty="0"/>
              <a:t>Proto-</a:t>
            </a:r>
            <a:r>
              <a:rPr lang="en-US" dirty="0" err="1"/>
              <a:t>vEB</a:t>
            </a:r>
            <a:r>
              <a:rPr lang="en-US" dirty="0"/>
              <a:t> Trees</a:t>
            </a:r>
          </a:p>
        </p:txBody>
      </p:sp>
    </p:spTree>
    <p:extLst>
      <p:ext uri="{BB962C8B-B14F-4D97-AF65-F5344CB8AC3E}">
        <p14:creationId xmlns:p14="http://schemas.microsoft.com/office/powerpoint/2010/main" val="11054240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A Recursive Structure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67E0EDE-F53A-8341-AC3F-C90A9D29D276}"/>
              </a:ext>
            </a:extLst>
          </p:cNvPr>
          <p:cNvSpPr txBox="1">
            <a:spLocks/>
          </p:cNvSpPr>
          <p:nvPr/>
        </p:nvSpPr>
        <p:spPr>
          <a:xfrm>
            <a:off x="732110" y="1089328"/>
            <a:ext cx="5607730" cy="8011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b="1" i="1" u="sng" dirty="0"/>
              <a:t>A recursive structure</a:t>
            </a:r>
            <a:r>
              <a:rPr lang="en-US" sz="1600" i="1" dirty="0"/>
              <a:t>: Same idea but recursive, shrink the universe by sqrt(u) at each level of recursion until we hit some minimum size.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685CE3-E283-BC46-8F9B-ED7362A6FF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551" y="1949753"/>
            <a:ext cx="5420848" cy="196673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B76F216E-005E-A54D-96AE-2362CFFD701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713060" y="1691721"/>
                <a:ext cx="4573246" cy="4177860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>
                <a:solidFill>
                  <a:schemeClr val="bg1"/>
                </a:solidFill>
              </a:ln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SzPct val="125000"/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1600" b="1" i="1" u="sng" dirty="0">
                    <a:solidFill>
                      <a:sysClr val="windowText" lastClr="000000"/>
                    </a:solidFill>
                  </a:rPr>
                  <a:t>Solving the target recurrence</a:t>
                </a:r>
                <a:r>
                  <a:rPr lang="en-US" sz="1600" i="1" dirty="0">
                    <a:solidFill>
                      <a:sysClr val="windowText" lastClr="000000"/>
                    </a:solidFill>
                  </a:rPr>
                  <a:t>: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  <m:r>
                        <a:rPr lang="en-US" sz="16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ad>
                            <m:radPr>
                              <m:degHide m:val="on"/>
                              <m:ctrlPr>
                                <a:rPr lang="en-US" sz="1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rad>
                        </m:e>
                      </m:d>
                      <m:r>
                        <a:rPr lang="en-US" sz="16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US" sz="1600" b="0" i="1" dirty="0">
                  <a:solidFill>
                    <a:sysClr val="windowText" lastClr="000000"/>
                  </a:solidFill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1600" b="0" i="1" dirty="0">
                    <a:solidFill>
                      <a:sysClr val="windowText" lastClr="000000"/>
                    </a:solidFill>
                  </a:rPr>
                  <a:t>Let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16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1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600" b="0" i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lg</m:t>
                        </m:r>
                      </m:fName>
                      <m:e>
                        <m:r>
                          <a:rPr lang="en-US" sz="1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func>
                  </m:oMath>
                </a14:m>
                <a:r>
                  <a:rPr lang="en-US" sz="1600" b="0" i="1" dirty="0">
                    <a:solidFill>
                      <a:sysClr val="windowText" lastClr="000000"/>
                    </a:solidFill>
                  </a:rPr>
                  <a:t> and thus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16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1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endParaRPr lang="en-US" sz="1600" b="0" i="1" dirty="0">
                  <a:solidFill>
                    <a:sysClr val="windowText" lastClr="000000"/>
                  </a:solidFill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1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</m:sSup>
                        </m:e>
                      </m:d>
                      <m:r>
                        <a:rPr lang="en-US" sz="16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en-US" sz="16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num>
                                <m:den>
                                  <m:r>
                                    <a:rPr lang="en-US" sz="16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</m:e>
                      </m:d>
                      <m:r>
                        <a:rPr lang="en-US" sz="16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16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(1)</m:t>
                      </m:r>
                    </m:oMath>
                  </m:oMathPara>
                </a14:m>
                <a:endParaRPr lang="en-US" sz="1600" b="0" i="1" dirty="0">
                  <a:solidFill>
                    <a:sysClr val="windowText" lastClr="000000"/>
                  </a:solidFill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1600" b="0" i="1" dirty="0">
                    <a:solidFill>
                      <a:sysClr val="windowText" lastClr="000000"/>
                    </a:solidFill>
                  </a:rPr>
                  <a:t>We substitute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US" sz="1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US" sz="16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16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1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1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  <m:r>
                      <a:rPr lang="en-US" sz="16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br>
                  <a:rPr lang="en-US" sz="1600" b="0" i="1" dirty="0">
                    <a:solidFill>
                      <a:sysClr val="windowText" lastClr="000000"/>
                    </a:solidFill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r>
                        <a:rPr lang="en-US" sz="16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num>
                            <m:den>
                              <m:r>
                                <a:rPr lang="en-US" sz="1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sz="16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16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(1)</m:t>
                      </m:r>
                    </m:oMath>
                  </m:oMathPara>
                </a14:m>
                <a:endParaRPr lang="en-US" sz="1600" i="1" dirty="0">
                  <a:solidFill>
                    <a:sysClr val="windowText" lastClr="000000"/>
                  </a:solidFill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1600" i="1" dirty="0">
                    <a:solidFill>
                      <a:sysClr val="windowText" lastClr="000000"/>
                    </a:solidFill>
                  </a:rPr>
                  <a:t>Case 2 of the master theorem gives: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r>
                        <a:rPr lang="en-US" sz="16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Θ</m:t>
                      </m:r>
                      <m:r>
                        <a:rPr lang="en-US" sz="16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func>
                        <m:funcPr>
                          <m:ctrlPr>
                            <a:rPr lang="en-US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600" b="0" i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lg</m:t>
                          </m:r>
                        </m:fName>
                        <m:e>
                          <m:r>
                            <a:rPr lang="en-US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1600" i="1" dirty="0">
                  <a:solidFill>
                    <a:sysClr val="windowText" lastClr="000000"/>
                  </a:solidFill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1600" i="1" dirty="0">
                    <a:solidFill>
                      <a:sysClr val="windowText" lastClr="000000"/>
                    </a:solidFill>
                  </a:rPr>
                  <a:t>Substitute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16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16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i="1" dirty="0">
                    <a:solidFill>
                      <a:sysClr val="windowText" lastClr="000000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1600" i="1" dirty="0">
                    <a:solidFill>
                      <a:sysClr val="windowText" lastClr="000000"/>
                    </a:solidFill>
                  </a:rPr>
                  <a:t> back in to get: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  <m:d>
                        <m:dPr>
                          <m:ctrlPr>
                            <a:rPr lang="en-US" sz="1600" b="1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1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</m:d>
                      <m:r>
                        <a:rPr lang="en-US" sz="16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1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</m:sSup>
                        </m:e>
                      </m:d>
                      <m:r>
                        <a:rPr lang="en-US" sz="16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r>
                        <a:rPr lang="en-US" sz="16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Θ</m:t>
                      </m:r>
                      <m:r>
                        <a:rPr lang="en-US" sz="16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func>
                        <m:funcPr>
                          <m:ctrlPr>
                            <a:rPr lang="en-US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600" b="0" i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lg</m:t>
                          </m:r>
                        </m:fName>
                        <m:e>
                          <m:r>
                            <a:rPr lang="en-US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)=</m:t>
                          </m:r>
                        </m:e>
                      </m:func>
                      <m:r>
                        <a:rPr lang="en-US" sz="1600" b="1" i="0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𝚯</m:t>
                      </m:r>
                      <m:r>
                        <a:rPr lang="en-US" sz="1600" b="1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func>
                        <m:funcPr>
                          <m:ctrlPr>
                            <a:rPr lang="en-US" sz="1600" b="1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1600" b="1" i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𝐥𝐠</m:t>
                          </m:r>
                        </m:fName>
                        <m:e>
                          <m:func>
                            <m:funcPr>
                              <m:ctrlPr>
                                <a:rPr lang="en-US" sz="1600" b="1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sz="1600" b="1" i="0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𝐥𝐠</m:t>
                              </m:r>
                            </m:fName>
                            <m:e>
                              <m:r>
                                <a:rPr lang="en-US" sz="1600" b="1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𝒖</m:t>
                              </m:r>
                              <m:r>
                                <a:rPr lang="en-US" sz="1600" b="1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US" sz="1600" b="1" i="1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B76F216E-005E-A54D-96AE-2362CFFD70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3060" y="1691721"/>
                <a:ext cx="4573246" cy="4177860"/>
              </a:xfrm>
              <a:prstGeom prst="rect">
                <a:avLst/>
              </a:prstGeom>
              <a:blipFill>
                <a:blip r:embed="rId3"/>
                <a:stretch>
                  <a:fillRect l="-552"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92B1FEA6-4E5A-234D-B5AF-90ACCE574CC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76318" y="5903224"/>
                <a:ext cx="4750015" cy="63644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SzPct val="125000"/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1600" i="1" dirty="0"/>
                  <a:t>So, we want to shrink by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rad>
                  </m:oMath>
                </a14:m>
                <a:r>
                  <a:rPr lang="en-US" sz="1600" i="1" dirty="0"/>
                  <a:t> on each step and do constant additional work. We will get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b="0" i="0" smtClean="0">
                        <a:latin typeface="Cambria Math" panose="02040503050406030204" pitchFamily="18" charset="0"/>
                      </a:rPr>
                      <m:t>Θ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lg</m:t>
                        </m:r>
                      </m:fName>
                      <m:e>
                        <m:func>
                          <m:func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1600" b="0" i="0" smtClean="0">
                                <a:latin typeface="Cambria Math" panose="02040503050406030204" pitchFamily="18" charset="0"/>
                              </a:rPr>
                              <m:t>lg</m:t>
                            </m:r>
                          </m:fName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e>
                    </m:func>
                  </m:oMath>
                </a14:m>
                <a:r>
                  <a:rPr lang="en-US" sz="1600" i="1" dirty="0"/>
                  <a:t> runtimes</a:t>
                </a:r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92B1FEA6-4E5A-234D-B5AF-90ACCE574C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6318" y="5903224"/>
                <a:ext cx="4750015" cy="636447"/>
              </a:xfrm>
              <a:prstGeom prst="rect">
                <a:avLst/>
              </a:prstGeom>
              <a:blipFill>
                <a:blip r:embed="rId4"/>
                <a:stretch>
                  <a:fillRect l="-532" r="-1064" b="-78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895389C3-50EB-6D4F-B09B-A0151AD3C45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52546" y="3993138"/>
                <a:ext cx="4969283" cy="206802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SzPct val="125000"/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en-US" sz="1600" i="1" dirty="0"/>
                  <a:t>Assume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sz="1600" i="1" dirty="0"/>
                  <a:t> for some k (will relax this later)</a:t>
                </a:r>
              </a:p>
              <a:p>
                <a:pPr marL="0" indent="0" algn="ctr">
                  <a:buFont typeface="Arial" panose="020B0604020202020204" pitchFamily="34" charset="0"/>
                  <a:buNone/>
                </a:pPr>
                <a:br>
                  <a:rPr lang="en-US" sz="1600" i="1" dirty="0"/>
                </a:br>
                <a:r>
                  <a:rPr lang="en-US" sz="1600" i="1" dirty="0"/>
                  <a:t>Let’s aim for the recurrence:</a:t>
                </a:r>
              </a:p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ad>
                            <m:radPr>
                              <m:degHide m:val="on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rad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(1)</m:t>
                      </m:r>
                    </m:oMath>
                  </m:oMathPara>
                </a14:m>
                <a:endParaRPr lang="en-US" sz="1600" i="1" dirty="0"/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895389C3-50EB-6D4F-B09B-A0151AD3C4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546" y="3993138"/>
                <a:ext cx="4969283" cy="206802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944144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Addressing Clusters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67E0EDE-F53A-8341-AC3F-C90A9D29D276}"/>
              </a:ext>
            </a:extLst>
          </p:cNvPr>
          <p:cNvSpPr txBox="1">
            <a:spLocks/>
          </p:cNvSpPr>
          <p:nvPr/>
        </p:nvSpPr>
        <p:spPr>
          <a:xfrm>
            <a:off x="478748" y="1100105"/>
            <a:ext cx="5614484" cy="8977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i="1" dirty="0"/>
              <a:t>We can use some simple arithmetic operations to address specific clusters and elements within clusters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800" i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D10241-EFE6-9F49-8CE4-67BCC68CE6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802" y="1846383"/>
            <a:ext cx="5555041" cy="201541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74FB6CD5-2500-3B4B-9B32-79DEB2E6318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95905" y="2202873"/>
                <a:ext cx="3780170" cy="1787237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SzPct val="125000"/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h𝑖𝑔h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m:rPr>
                          <m:aln/>
                        </m:rP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⌊"/>
                          <m:endChr m:val="⌋"/>
                          <m:ctrlP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8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8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18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18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</m:rad>
                            </m:den>
                          </m:f>
                        </m:e>
                      </m:d>
                    </m:oMath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𝑙𝑜𝑤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m:rPr>
                          <m:aln/>
                        </m:rP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𝑚𝑜𝑑</m:t>
                      </m:r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ad>
                        <m:radPr>
                          <m:degHide m:val="on"/>
                          <m:ctrlP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rad>
                    </m:oMath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𝑖𝑛𝑑𝑒𝑥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m:rPr>
                          <m:aln/>
                        </m:rP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ad>
                        <m:radPr>
                          <m:degHide m:val="on"/>
                          <m:ctrlP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rad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1800" i="1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74FB6CD5-2500-3B4B-9B32-79DEB2E631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5905" y="2202873"/>
                <a:ext cx="3780170" cy="178723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2914FA3-CDA9-2642-AE1C-3D3BC7B15AA4}"/>
              </a:ext>
            </a:extLst>
          </p:cNvPr>
          <p:cNvSpPr txBox="1">
            <a:spLocks/>
          </p:cNvSpPr>
          <p:nvPr/>
        </p:nvSpPr>
        <p:spPr>
          <a:xfrm>
            <a:off x="664398" y="4599601"/>
            <a:ext cx="2245057" cy="7953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600" i="1" dirty="0"/>
              <a:t>Where x is the index of A we are want to traverse to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E922A3F-9804-1744-ABA2-FAED97EC8A46}"/>
              </a:ext>
            </a:extLst>
          </p:cNvPr>
          <p:cNvCxnSpPr>
            <a:cxnSpLocks/>
          </p:cNvCxnSpPr>
          <p:nvPr/>
        </p:nvCxnSpPr>
        <p:spPr>
          <a:xfrm flipV="1">
            <a:off x="1945180" y="4098175"/>
            <a:ext cx="349134" cy="5014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1A9B75CF-B427-4344-BD55-F85D7E16AB7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612347" y="5796472"/>
                <a:ext cx="3239814" cy="79535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SzPct val="125000"/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en-US" sz="1600" i="1" dirty="0"/>
                  <a:t>Note that we have the identity</a:t>
                </a:r>
                <a:br>
                  <a:rPr lang="en-US" sz="1600" i="1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𝑖𝑛𝑑𝑒𝑥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h𝑖𝑔h</m:t>
                          </m:r>
                          <m:d>
                            <m:d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𝑙𝑜𝑤</m:t>
                          </m:r>
                          <m:d>
                            <m:d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1600" i="1" dirty="0"/>
              </a:p>
            </p:txBody>
          </p:sp>
        </mc:Choice>
        <mc:Fallback xmlns="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1A9B75CF-B427-4344-BD55-F85D7E16AB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2347" y="5796472"/>
                <a:ext cx="3239814" cy="79535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2E8A101-BAB2-0440-AC4C-1359A0B4B089}"/>
              </a:ext>
            </a:extLst>
          </p:cNvPr>
          <p:cNvCxnSpPr>
            <a:cxnSpLocks/>
          </p:cNvCxnSpPr>
          <p:nvPr/>
        </p:nvCxnSpPr>
        <p:spPr>
          <a:xfrm flipH="1" flipV="1">
            <a:off x="3824930" y="4098176"/>
            <a:ext cx="98677" cy="169829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94250451-23A4-6D4D-BD66-0508DFDE46C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109329" y="4001751"/>
                <a:ext cx="3971333" cy="238242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SzPct val="125000"/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en-US" sz="1600" i="1" dirty="0"/>
                  <a:t>Example: Let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7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</m:oMath>
                </a14:m>
                <a:endParaRPr lang="en-US" sz="1600" i="1" dirty="0"/>
              </a:p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h𝑖𝑔h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e>
                      </m:d>
                      <m:r>
                        <m:rPr>
                          <m:aln/>
                        </m:rP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⌊"/>
                          <m:endChr m:val="⌋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16</m:t>
                                  </m:r>
                                </m:e>
                              </m:rad>
                            </m:den>
                          </m:f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⌊"/>
                          <m:endChr m:val="⌋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num>
                            <m:den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br>
                  <a:rPr lang="en-US" sz="1600" b="0" i="1" dirty="0"/>
                </a:br>
                <a:br>
                  <a:rPr lang="en-US" sz="1600" b="0" i="1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𝑙𝑜𝑤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e>
                      </m:d>
                      <m:r>
                        <m:rPr>
                          <m:aln/>
                        </m:rP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7 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𝑚𝑜𝑑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rad>
                        <m:radPr>
                          <m:degHide m:val="on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ra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=7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𝑚𝑜𝑑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 4=3</m:t>
                      </m:r>
                    </m:oMath>
                  </m:oMathPara>
                </a14:m>
                <a:br>
                  <a:rPr lang="en-US" sz="1600" b="0" i="1" dirty="0"/>
                </a:br>
                <a:br>
                  <a:rPr lang="en-US" sz="1600" b="0" i="1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𝑖𝑛𝑑𝑒𝑥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1,3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=1</m:t>
                      </m:r>
                      <m:rad>
                        <m:radPr>
                          <m:degHide m:val="on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16</m:t>
                          </m:r>
                        </m:e>
                      </m:ra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+3=4+3=7</m:t>
                      </m:r>
                    </m:oMath>
                  </m:oMathPara>
                </a14:m>
                <a:endParaRPr lang="en-US" sz="1600" i="1" dirty="0"/>
              </a:p>
            </p:txBody>
          </p:sp>
        </mc:Choice>
        <mc:Fallback xmlns="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94250451-23A4-6D4D-BD66-0508DFDE46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9329" y="4001751"/>
                <a:ext cx="3971333" cy="238242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FAACB676-54BC-3B46-9537-4BB09AAF8C24}"/>
              </a:ext>
            </a:extLst>
          </p:cNvPr>
          <p:cNvSpPr txBox="1">
            <a:spLocks/>
          </p:cNvSpPr>
          <p:nvPr/>
        </p:nvSpPr>
        <p:spPr>
          <a:xfrm>
            <a:off x="6778303" y="1209128"/>
            <a:ext cx="4800037" cy="65388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600" i="1" dirty="0"/>
              <a:t>Note in example below, index 7 is in cluster 1 and index 3 within cluster 1</a:t>
            </a:r>
          </a:p>
        </p:txBody>
      </p:sp>
    </p:spTree>
    <p:extLst>
      <p:ext uri="{BB962C8B-B14F-4D97-AF65-F5344CB8AC3E}">
        <p14:creationId xmlns:p14="http://schemas.microsoft.com/office/powerpoint/2010/main" val="18911154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Proto-</a:t>
            </a:r>
            <a:r>
              <a:rPr lang="en-US" dirty="0" err="1"/>
              <a:t>vEB</a:t>
            </a:r>
            <a:r>
              <a:rPr lang="en-US" dirty="0"/>
              <a:t> Structure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67E0EDE-F53A-8341-AC3F-C90A9D29D276}"/>
              </a:ext>
            </a:extLst>
          </p:cNvPr>
          <p:cNvSpPr txBox="1">
            <a:spLocks/>
          </p:cNvSpPr>
          <p:nvPr/>
        </p:nvSpPr>
        <p:spPr>
          <a:xfrm>
            <a:off x="1141412" y="1183026"/>
            <a:ext cx="10016835" cy="6964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i="1" dirty="0"/>
              <a:t>A first attempt at a node structure for a recursive </a:t>
            </a:r>
            <a:r>
              <a:rPr lang="en-US" sz="2000" b="1" i="1" dirty="0" err="1"/>
              <a:t>vEB</a:t>
            </a:r>
            <a:r>
              <a:rPr lang="en-US" sz="2000" b="1" i="1" dirty="0"/>
              <a:t>-Tree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sz="2000" b="1" i="1" dirty="0"/>
          </a:p>
          <a:p>
            <a:pPr marL="0" indent="0" algn="ctr">
              <a:buFont typeface="Arial" panose="020B0604020202020204" pitchFamily="34" charset="0"/>
              <a:buNone/>
            </a:pPr>
            <a:endParaRPr lang="en-US" sz="2000" b="1" i="1" dirty="0"/>
          </a:p>
          <a:p>
            <a:pPr marL="0" indent="0" algn="ctr">
              <a:buFont typeface="Arial" panose="020B0604020202020204" pitchFamily="34" charset="0"/>
              <a:buNone/>
            </a:pPr>
            <a:endParaRPr lang="en-US" sz="2000" b="1" i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0FE5CF-5FFD-1E47-9876-61D4CB71A1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9334" y="1740372"/>
            <a:ext cx="8220989" cy="2651006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BE988BF-AD9D-6A4E-89EF-F7A55980A41C}"/>
              </a:ext>
            </a:extLst>
          </p:cNvPr>
          <p:cNvSpPr txBox="1">
            <a:spLocks/>
          </p:cNvSpPr>
          <p:nvPr/>
        </p:nvSpPr>
        <p:spPr>
          <a:xfrm>
            <a:off x="83126" y="2973033"/>
            <a:ext cx="1886990" cy="9588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600" i="1" dirty="0"/>
              <a:t>We store the universe size (e.g., u=16 in previous slide)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A17F976-03E7-A642-A677-2E5F9B9F89E4}"/>
              </a:ext>
            </a:extLst>
          </p:cNvPr>
          <p:cNvCxnSpPr>
            <a:cxnSpLocks/>
          </p:cNvCxnSpPr>
          <p:nvPr/>
        </p:nvCxnSpPr>
        <p:spPr>
          <a:xfrm flipV="1">
            <a:off x="1152478" y="2618509"/>
            <a:ext cx="817638" cy="35452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5DB3EAE-1478-874C-94C4-35EE3663C280}"/>
              </a:ext>
            </a:extLst>
          </p:cNvPr>
          <p:cNvSpPr txBox="1">
            <a:spLocks/>
          </p:cNvSpPr>
          <p:nvPr/>
        </p:nvSpPr>
        <p:spPr>
          <a:xfrm>
            <a:off x="1241365" y="5644190"/>
            <a:ext cx="2474423" cy="10808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600" i="1" dirty="0"/>
              <a:t>summary stores information about whether each cluster contains at least one element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11FFD4C-E079-7E48-984C-030093509778}"/>
              </a:ext>
            </a:extLst>
          </p:cNvPr>
          <p:cNvCxnSpPr>
            <a:cxnSpLocks/>
          </p:cNvCxnSpPr>
          <p:nvPr/>
        </p:nvCxnSpPr>
        <p:spPr>
          <a:xfrm flipV="1">
            <a:off x="2478576" y="4505498"/>
            <a:ext cx="854828" cy="113869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A7684CC-8C71-774E-9917-0A09550C627E}"/>
              </a:ext>
            </a:extLst>
          </p:cNvPr>
          <p:cNvSpPr txBox="1">
            <a:spLocks/>
          </p:cNvSpPr>
          <p:nvPr/>
        </p:nvSpPr>
        <p:spPr>
          <a:xfrm>
            <a:off x="3931919" y="5020735"/>
            <a:ext cx="2962101" cy="124690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600" i="1" dirty="0"/>
              <a:t>These clusters recursively store Proto-</a:t>
            </a:r>
            <a:r>
              <a:rPr lang="en-US" sz="1600" i="1" dirty="0" err="1"/>
              <a:t>vEB</a:t>
            </a:r>
            <a:r>
              <a:rPr lang="en-US" sz="1600" i="1" dirty="0"/>
              <a:t> structures which (eventually) contain the array telling us which elements are in the set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A98E26D-A8DC-3A4B-9405-85EA40796DBE}"/>
              </a:ext>
            </a:extLst>
          </p:cNvPr>
          <p:cNvCxnSpPr>
            <a:cxnSpLocks/>
          </p:cNvCxnSpPr>
          <p:nvPr/>
        </p:nvCxnSpPr>
        <p:spPr>
          <a:xfrm flipV="1">
            <a:off x="5498867" y="4505498"/>
            <a:ext cx="1034937" cy="54410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id="{B173490B-8C36-DE4A-872E-0F38AF1B71B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697584" y="4574618"/>
                <a:ext cx="3449782" cy="2150378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SzPct val="125000"/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1600" b="1" i="1" u="sng" dirty="0">
                    <a:solidFill>
                      <a:sysClr val="windowText" lastClr="000000"/>
                    </a:solidFill>
                  </a:rPr>
                  <a:t>Some Notes</a:t>
                </a:r>
                <a:r>
                  <a:rPr lang="en-US" sz="1600" i="1" dirty="0">
                    <a:solidFill>
                      <a:sysClr val="windowText" lastClr="000000"/>
                    </a:solidFill>
                  </a:rPr>
                  <a:t>:</a:t>
                </a:r>
                <a:br>
                  <a:rPr lang="en-US" sz="1600" i="1" dirty="0">
                    <a:solidFill>
                      <a:sysClr val="windowText" lastClr="000000"/>
                    </a:solidFill>
                  </a:rPr>
                </a:br>
                <a:r>
                  <a:rPr lang="en-US" sz="1600" i="1" dirty="0">
                    <a:solidFill>
                      <a:sysClr val="windowText" lastClr="000000"/>
                    </a:solidFill>
                  </a:rPr>
                  <a:t>1. if u=2, then we have a leaf node </a:t>
                </a:r>
                <a:br>
                  <a:rPr lang="en-US" sz="1600" i="1" dirty="0">
                    <a:solidFill>
                      <a:sysClr val="windowText" lastClr="000000"/>
                    </a:solidFill>
                  </a:rPr>
                </a:br>
                <a:r>
                  <a:rPr lang="en-US" sz="1600" i="1" dirty="0">
                    <a:solidFill>
                      <a:sysClr val="windowText" lastClr="000000"/>
                    </a:solidFill>
                  </a:rPr>
                  <a:t>2. For now,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16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  <m:sup>
                        <m:r>
                          <a:rPr lang="en-US" sz="1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sz="1600" i="1" dirty="0">
                    <a:solidFill>
                      <a:sysClr val="windowText" lastClr="000000"/>
                    </a:solidFill>
                  </a:rPr>
                  <a:t> for some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16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≥1</m:t>
                    </m:r>
                  </m:oMath>
                </a14:m>
                <a:br>
                  <a:rPr lang="en-US" sz="1600" i="1" dirty="0">
                    <a:solidFill>
                      <a:sysClr val="windowText" lastClr="000000"/>
                    </a:solidFill>
                  </a:rPr>
                </a:br>
                <a:r>
                  <a:rPr lang="en-US" sz="1600" i="1" dirty="0">
                    <a:solidFill>
                      <a:sysClr val="windowText" lastClr="000000"/>
                    </a:solidFill>
                  </a:rPr>
                  <a:t>3. We can still use high() and low() functions to quickly traverse the children nodes</a:t>
                </a:r>
              </a:p>
            </p:txBody>
          </p:sp>
        </mc:Choice>
        <mc:Fallback xmlns=""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id="{B173490B-8C36-DE4A-872E-0F38AF1B71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7584" y="4574618"/>
                <a:ext cx="3449782" cy="2150378"/>
              </a:xfrm>
              <a:prstGeom prst="rect">
                <a:avLst/>
              </a:prstGeom>
              <a:blipFill>
                <a:blip r:embed="rId3"/>
                <a:stretch>
                  <a:fillRect l="-7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141033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Proto-</a:t>
            </a:r>
            <a:r>
              <a:rPr lang="en-US" dirty="0" err="1"/>
              <a:t>vEB</a:t>
            </a:r>
            <a:r>
              <a:rPr lang="en-US" dirty="0"/>
              <a:t> Structure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67E0EDE-F53A-8341-AC3F-C90A9D29D276}"/>
              </a:ext>
            </a:extLst>
          </p:cNvPr>
          <p:cNvSpPr txBox="1">
            <a:spLocks/>
          </p:cNvSpPr>
          <p:nvPr/>
        </p:nvSpPr>
        <p:spPr>
          <a:xfrm>
            <a:off x="898206" y="1173959"/>
            <a:ext cx="2875772" cy="7629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i="1" dirty="0"/>
              <a:t>This Proto-</a:t>
            </a:r>
            <a:r>
              <a:rPr lang="en-US" sz="1600" i="1" dirty="0" err="1"/>
              <a:t>vEB</a:t>
            </a:r>
            <a:r>
              <a:rPr lang="en-US" sz="1600" i="1" dirty="0"/>
              <a:t> Tree stores the set </a:t>
            </a:r>
            <a:r>
              <a:rPr lang="en-US" sz="1600" b="1" i="1" dirty="0"/>
              <a:t>{2, 3, 4, 5, 7, 14, 15}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800C3A-B2AD-1B49-B7F2-BC6398050C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8453" y="1010139"/>
            <a:ext cx="6753482" cy="5723170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AFD9755-5C9A-A943-8348-70DE2D557384}"/>
              </a:ext>
            </a:extLst>
          </p:cNvPr>
          <p:cNvCxnSpPr>
            <a:cxnSpLocks/>
          </p:cNvCxnSpPr>
          <p:nvPr/>
        </p:nvCxnSpPr>
        <p:spPr>
          <a:xfrm>
            <a:off x="3438478" y="1555412"/>
            <a:ext cx="1033769" cy="3149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B745368-3341-F442-862E-1C7CF24A20A4}"/>
              </a:ext>
            </a:extLst>
          </p:cNvPr>
          <p:cNvSpPr txBox="1">
            <a:spLocks/>
          </p:cNvSpPr>
          <p:nvPr/>
        </p:nvSpPr>
        <p:spPr>
          <a:xfrm>
            <a:off x="898206" y="2839275"/>
            <a:ext cx="3273010" cy="33453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b="1" i="1" u="sng" dirty="0"/>
              <a:t>Can you answer the following</a:t>
            </a:r>
            <a:r>
              <a:rPr lang="en-US" sz="1600" i="1" dirty="0"/>
              <a:t>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i="1" dirty="0"/>
              <a:t>Where are the actual data bits (for the members of the set) stored?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i="1" dirty="0"/>
              <a:t>How could I tell if cluster 1 has at least one element using only summary elements?</a:t>
            </a:r>
          </a:p>
        </p:txBody>
      </p:sp>
    </p:spTree>
    <p:extLst>
      <p:ext uri="{BB962C8B-B14F-4D97-AF65-F5344CB8AC3E}">
        <p14:creationId xmlns:p14="http://schemas.microsoft.com/office/powerpoint/2010/main" val="23663133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Operations On Proto-</a:t>
            </a:r>
            <a:r>
              <a:rPr lang="en-US" dirty="0" err="1"/>
              <a:t>vEB</a:t>
            </a:r>
            <a:r>
              <a:rPr lang="en-US" dirty="0"/>
              <a:t> Structure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67E0EDE-F53A-8341-AC3F-C90A9D29D276}"/>
              </a:ext>
            </a:extLst>
          </p:cNvPr>
          <p:cNvSpPr txBox="1">
            <a:spLocks/>
          </p:cNvSpPr>
          <p:nvPr/>
        </p:nvSpPr>
        <p:spPr>
          <a:xfrm>
            <a:off x="2407932" y="1564657"/>
            <a:ext cx="7372958" cy="5301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i="1" dirty="0"/>
              <a:t>Determining whether a value is in the set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543D58-9717-2947-B8B4-CA6CA0126D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1926" y="2202060"/>
            <a:ext cx="8363643" cy="188699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75A24A86-588F-D14C-93BE-79FC0C38C17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571201" y="4711695"/>
                <a:ext cx="6364981" cy="120696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SzPct val="125000"/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1600" i="1" dirty="0"/>
                  <a:t>One recursive call, so we achieve the target recurrence and runtime:</a:t>
                </a:r>
                <a:br>
                  <a:rPr lang="en-US" sz="1600" i="1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ad>
                            <m:radPr>
                              <m:degHide m:val="on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rad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latin typeface="Cambria Math" panose="02040503050406030204" pitchFamily="18" charset="0"/>
                        </a:rPr>
                        <m:t>Θ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(</m:t>
                      </m:r>
                      <m:func>
                        <m:func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600" b="0" i="0" smtClean="0">
                              <a:latin typeface="Cambria Math" panose="02040503050406030204" pitchFamily="18" charset="0"/>
                            </a:rPr>
                            <m:t>lg</m:t>
                          </m:r>
                        </m:fName>
                        <m:e>
                          <m:func>
                            <m:func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600" b="0" i="0" smtClean="0">
                                  <a:latin typeface="Cambria Math" panose="02040503050406030204" pitchFamily="18" charset="0"/>
                                </a:rPr>
                                <m:t>lg</m:t>
                              </m:r>
                            </m:fName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US" sz="1600" i="1" dirty="0"/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75A24A86-588F-D14C-93BE-79FC0C38C1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1201" y="4711695"/>
                <a:ext cx="6364981" cy="1206967"/>
              </a:xfrm>
              <a:prstGeom prst="rect">
                <a:avLst/>
              </a:prstGeom>
              <a:blipFill>
                <a:blip r:embed="rId3"/>
                <a:stretch>
                  <a:fillRect l="-3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7EFA642-1FFB-6B4F-960E-40AC730C4B31}"/>
              </a:ext>
            </a:extLst>
          </p:cNvPr>
          <p:cNvCxnSpPr>
            <a:cxnSpLocks/>
          </p:cNvCxnSpPr>
          <p:nvPr/>
        </p:nvCxnSpPr>
        <p:spPr>
          <a:xfrm flipH="1">
            <a:off x="4638502" y="4196306"/>
            <a:ext cx="731521" cy="5153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45300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Proto-</a:t>
            </a:r>
            <a:r>
              <a:rPr lang="en-US" dirty="0" err="1"/>
              <a:t>vEB</a:t>
            </a:r>
            <a:r>
              <a:rPr lang="en-US" dirty="0"/>
              <a:t> Structure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67E0EDE-F53A-8341-AC3F-C90A9D29D276}"/>
              </a:ext>
            </a:extLst>
          </p:cNvPr>
          <p:cNvSpPr txBox="1">
            <a:spLocks/>
          </p:cNvSpPr>
          <p:nvPr/>
        </p:nvSpPr>
        <p:spPr>
          <a:xfrm>
            <a:off x="898206" y="1173959"/>
            <a:ext cx="2875772" cy="7629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i="1" dirty="0"/>
              <a:t>This Proto-</a:t>
            </a:r>
            <a:r>
              <a:rPr lang="en-US" sz="1600" i="1" dirty="0" err="1"/>
              <a:t>vEB</a:t>
            </a:r>
            <a:r>
              <a:rPr lang="en-US" sz="1600" i="1" dirty="0"/>
              <a:t> Tree stores the set </a:t>
            </a:r>
            <a:r>
              <a:rPr lang="en-US" sz="1600" b="1" i="1" dirty="0"/>
              <a:t>{2, 3, 4, 5, 7, 14, 15}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800C3A-B2AD-1B49-B7F2-BC6398050C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8453" y="1010139"/>
            <a:ext cx="6753482" cy="5723170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AFD9755-5C9A-A943-8348-70DE2D557384}"/>
              </a:ext>
            </a:extLst>
          </p:cNvPr>
          <p:cNvCxnSpPr>
            <a:cxnSpLocks/>
          </p:cNvCxnSpPr>
          <p:nvPr/>
        </p:nvCxnSpPr>
        <p:spPr>
          <a:xfrm>
            <a:off x="3438478" y="1555412"/>
            <a:ext cx="1033769" cy="3149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B745368-3341-F442-862E-1C7CF24A20A4}"/>
              </a:ext>
            </a:extLst>
          </p:cNvPr>
          <p:cNvSpPr txBox="1">
            <a:spLocks/>
          </p:cNvSpPr>
          <p:nvPr/>
        </p:nvSpPr>
        <p:spPr>
          <a:xfrm>
            <a:off x="898206" y="2839275"/>
            <a:ext cx="3273010" cy="33453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b="1" i="1" u="sng" dirty="0"/>
              <a:t>Example Runs: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dirty="0"/>
              <a:t>member(14)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dirty="0"/>
              <a:t>member(9)</a:t>
            </a:r>
          </a:p>
        </p:txBody>
      </p:sp>
    </p:spTree>
    <p:extLst>
      <p:ext uri="{BB962C8B-B14F-4D97-AF65-F5344CB8AC3E}">
        <p14:creationId xmlns:p14="http://schemas.microsoft.com/office/powerpoint/2010/main" val="11524292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Operations On Proto-</a:t>
            </a:r>
            <a:r>
              <a:rPr lang="en-US" dirty="0" err="1"/>
              <a:t>vEB</a:t>
            </a:r>
            <a:r>
              <a:rPr lang="en-US" dirty="0"/>
              <a:t> Structure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67E0EDE-F53A-8341-AC3F-C90A9D29D276}"/>
              </a:ext>
            </a:extLst>
          </p:cNvPr>
          <p:cNvSpPr txBox="1">
            <a:spLocks/>
          </p:cNvSpPr>
          <p:nvPr/>
        </p:nvSpPr>
        <p:spPr>
          <a:xfrm>
            <a:off x="2677880" y="858073"/>
            <a:ext cx="6833062" cy="621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i="1" dirty="0"/>
              <a:t>Minimum (Maximum is similar / analogous)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A48F03-CED3-8245-AD11-537892D943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583" y="1479664"/>
            <a:ext cx="9446827" cy="4769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3514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Operations On Proto-</a:t>
            </a:r>
            <a:r>
              <a:rPr lang="en-US" dirty="0" err="1"/>
              <a:t>vEB</a:t>
            </a:r>
            <a:r>
              <a:rPr lang="en-US" dirty="0"/>
              <a:t> Structure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67E0EDE-F53A-8341-AC3F-C90A9D29D276}"/>
              </a:ext>
            </a:extLst>
          </p:cNvPr>
          <p:cNvSpPr txBox="1">
            <a:spLocks/>
          </p:cNvSpPr>
          <p:nvPr/>
        </p:nvSpPr>
        <p:spPr>
          <a:xfrm>
            <a:off x="2677880" y="858073"/>
            <a:ext cx="6833062" cy="621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i="1" dirty="0"/>
              <a:t>Minimum (Maximum is similar / analogous)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A48F03-CED3-8245-AD11-537892D943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363" y="1414665"/>
            <a:ext cx="6138688" cy="309914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9513DCAD-0857-3E4E-AA29-4C6C0AC0D16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17363" y="5187140"/>
                <a:ext cx="5133313" cy="46227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SzPct val="125000"/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1600" i="1" dirty="0"/>
                  <a:t>2 recursive calls leads to recurrence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=2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rad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(1)</m:t>
                    </m:r>
                  </m:oMath>
                </a14:m>
                <a:endParaRPr lang="en-US" sz="1600" i="1" dirty="0"/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9513DCAD-0857-3E4E-AA29-4C6C0AC0D1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7363" y="5187140"/>
                <a:ext cx="5133313" cy="462271"/>
              </a:xfrm>
              <a:prstGeom prst="rect">
                <a:avLst/>
              </a:prstGeom>
              <a:blipFill>
                <a:blip r:embed="rId3"/>
                <a:stretch>
                  <a:fillRect l="-4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41A10FC-BDED-7D4A-95DC-FAD8282F86DF}"/>
              </a:ext>
            </a:extLst>
          </p:cNvPr>
          <p:cNvCxnSpPr>
            <a:cxnSpLocks/>
          </p:cNvCxnSpPr>
          <p:nvPr/>
        </p:nvCxnSpPr>
        <p:spPr>
          <a:xfrm>
            <a:off x="2648768" y="4635618"/>
            <a:ext cx="111057" cy="5515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6BCE0C6C-44DC-B440-8765-AEC2CADDAEA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733314" y="1414665"/>
                <a:ext cx="4763193" cy="4503993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SzPct val="125000"/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1800" i="1" dirty="0">
                    <a:solidFill>
                      <a:sysClr val="windowText" lastClr="000000"/>
                    </a:solidFill>
                  </a:rPr>
                  <a:t>Solving the recurrence: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ad>
                            <m:radPr>
                              <m:degHide m:val="on"/>
                              <m:ctrlPr>
                                <a:rPr lang="en-US" sz="18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8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rad>
                        </m:e>
                      </m:d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(1)</m:t>
                      </m:r>
                    </m:oMath>
                  </m:oMathPara>
                </a14:m>
                <a:endParaRPr lang="en-US" sz="1800" i="1" dirty="0">
                  <a:solidFill>
                    <a:sysClr val="windowText" lastClr="000000"/>
                  </a:solidFill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1800" i="1" dirty="0">
                    <a:solidFill>
                      <a:sysClr val="windowText" lastClr="000000"/>
                    </a:solidFill>
                  </a:rPr>
                  <a:t>Substituting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18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18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800" b="0" i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lg</m:t>
                        </m:r>
                      </m:fName>
                      <m:e>
                        <m:r>
                          <a:rPr lang="en-US" sz="18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func>
                  </m:oMath>
                </a14:m>
                <a:r>
                  <a:rPr lang="en-US" sz="1800" i="1" dirty="0">
                    <a:solidFill>
                      <a:sysClr val="windowText" lastClr="000000"/>
                    </a:solidFill>
                  </a:rPr>
                  <a:t> again gives:</a:t>
                </a:r>
                <a:br>
                  <a:rPr lang="en-US" sz="1800" i="1" dirty="0">
                    <a:solidFill>
                      <a:sysClr val="windowText" lastClr="000000"/>
                    </a:solidFill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8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18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</m:sSup>
                        </m:e>
                      </m:d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8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en-US" sz="18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num>
                                <m:den>
                                  <m:r>
                                    <a:rPr lang="en-US" sz="18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</m:e>
                      </m:d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(1)</m:t>
                      </m:r>
                    </m:oMath>
                  </m:oMathPara>
                </a14:m>
                <a:endParaRPr lang="en-US" sz="1800" i="1" dirty="0">
                  <a:solidFill>
                    <a:sysClr val="windowText" lastClr="000000"/>
                  </a:solidFill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1800" i="1" dirty="0">
                    <a:solidFill>
                      <a:sysClr val="windowText" lastClr="000000"/>
                    </a:solidFill>
                  </a:rPr>
                  <a:t>Substituting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US" sz="18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18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18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  <m:r>
                      <a:rPr lang="en-US" sz="18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i="1" dirty="0">
                    <a:solidFill>
                      <a:sysClr val="windowText" lastClr="000000"/>
                    </a:solidFill>
                  </a:rPr>
                  <a:t> gives:</a:t>
                </a:r>
                <a:br>
                  <a:rPr lang="en-US" sz="1800" i="1" dirty="0">
                    <a:solidFill>
                      <a:sysClr val="windowText" lastClr="000000"/>
                    </a:solidFill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=2 </m:t>
                      </m:r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8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8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num>
                            <m:den>
                              <m:r>
                                <a:rPr lang="en-US" sz="18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US" sz="1800" i="1" dirty="0">
                  <a:solidFill>
                    <a:sysClr val="windowText" lastClr="000000"/>
                  </a:solidFill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1800" i="1" dirty="0">
                    <a:solidFill>
                      <a:sysClr val="windowText" lastClr="000000"/>
                    </a:solidFill>
                  </a:rPr>
                  <a:t>Master Theorem gives:</a:t>
                </a:r>
                <a:br>
                  <a:rPr lang="en-US" sz="1800" i="1" dirty="0">
                    <a:solidFill>
                      <a:sysClr val="windowText" lastClr="000000"/>
                    </a:solidFill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1800" b="0" i="0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Θ</m:t>
                      </m:r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800" i="1" dirty="0">
                  <a:solidFill>
                    <a:sysClr val="windowText" lastClr="000000"/>
                  </a:solidFill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1800" i="1" dirty="0">
                    <a:solidFill>
                      <a:sysClr val="windowText" lastClr="000000"/>
                    </a:solidFill>
                  </a:rPr>
                  <a:t>Finally, substituting back:</a:t>
                </a:r>
                <a:br>
                  <a:rPr lang="en-US" sz="1800" i="1" dirty="0">
                    <a:solidFill>
                      <a:sysClr val="windowText" lastClr="000000"/>
                    </a:solidFill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8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18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</m:sSup>
                        </m:e>
                      </m:d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1800" b="0" i="0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Θ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1800" b="0" i="0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Θ</m:t>
                      </m:r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func>
                        <m:funcPr>
                          <m:ctrlP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800" b="0" i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lg</m:t>
                          </m:r>
                        </m:fName>
                        <m:e>
                          <m: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1800" i="1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6BCE0C6C-44DC-B440-8765-AEC2CADDAE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3314" y="1414665"/>
                <a:ext cx="4763193" cy="4503993"/>
              </a:xfrm>
              <a:prstGeom prst="rect">
                <a:avLst/>
              </a:prstGeom>
              <a:blipFill>
                <a:blip r:embed="rId4"/>
                <a:stretch>
                  <a:fillRect l="-7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05E8703D-6E3A-D64E-89E9-F2AB9C1FA4F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548253" y="6322743"/>
                <a:ext cx="5133313" cy="46227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SzPct val="125000"/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en-US" sz="1600" i="1" dirty="0"/>
                  <a:t>So, this is slower than the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b="0" i="0" smtClean="0">
                        <a:latin typeface="Cambria Math" panose="02040503050406030204" pitchFamily="18" charset="0"/>
                      </a:rPr>
                      <m:t>Θ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lg</m:t>
                        </m:r>
                      </m:fName>
                      <m:e>
                        <m:func>
                          <m:func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1600" b="0" i="0" smtClean="0">
                                <a:latin typeface="Cambria Math" panose="02040503050406030204" pitchFamily="18" charset="0"/>
                              </a:rPr>
                              <m:t>lg</m:t>
                            </m:r>
                          </m:fName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e>
                    </m:func>
                  </m:oMath>
                </a14:m>
                <a:r>
                  <a:rPr lang="en-US" sz="1600" i="1" dirty="0"/>
                  <a:t> target, will fix later!</a:t>
                </a:r>
              </a:p>
            </p:txBody>
          </p:sp>
        </mc:Choice>
        <mc:Fallback xmlns="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05E8703D-6E3A-D64E-89E9-F2AB9C1FA4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8253" y="6322743"/>
                <a:ext cx="5133313" cy="46227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4D7CA02-3DEC-B443-BF9B-AFA79D9318AB}"/>
              </a:ext>
            </a:extLst>
          </p:cNvPr>
          <p:cNvCxnSpPr>
            <a:cxnSpLocks/>
          </p:cNvCxnSpPr>
          <p:nvPr/>
        </p:nvCxnSpPr>
        <p:spPr>
          <a:xfrm flipH="1">
            <a:off x="10241280" y="6010102"/>
            <a:ext cx="282633" cy="31264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48402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19C56-21DC-0A40-AA49-9AF4AF4C92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1" y="1860330"/>
            <a:ext cx="9906000" cy="2175149"/>
          </a:xfrm>
        </p:spPr>
        <p:txBody>
          <a:bodyPr/>
          <a:lstStyle/>
          <a:p>
            <a:pPr algn="ctr"/>
            <a:r>
              <a:rPr lang="en-US" dirty="0"/>
              <a:t>Motivation: Fast, Balanced Search Trees</a:t>
            </a:r>
          </a:p>
        </p:txBody>
      </p:sp>
    </p:spTree>
    <p:extLst>
      <p:ext uri="{BB962C8B-B14F-4D97-AF65-F5344CB8AC3E}">
        <p14:creationId xmlns:p14="http://schemas.microsoft.com/office/powerpoint/2010/main" val="35583870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Proto-</a:t>
            </a:r>
            <a:r>
              <a:rPr lang="en-US" dirty="0" err="1"/>
              <a:t>vEB</a:t>
            </a:r>
            <a:r>
              <a:rPr lang="en-US" dirty="0"/>
              <a:t> Structure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67E0EDE-F53A-8341-AC3F-C90A9D29D276}"/>
              </a:ext>
            </a:extLst>
          </p:cNvPr>
          <p:cNvSpPr txBox="1">
            <a:spLocks/>
          </p:cNvSpPr>
          <p:nvPr/>
        </p:nvSpPr>
        <p:spPr>
          <a:xfrm>
            <a:off x="898206" y="1173959"/>
            <a:ext cx="2875772" cy="7629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i="1" dirty="0"/>
              <a:t>This Proto-</a:t>
            </a:r>
            <a:r>
              <a:rPr lang="en-US" sz="1600" i="1" dirty="0" err="1"/>
              <a:t>vEB</a:t>
            </a:r>
            <a:r>
              <a:rPr lang="en-US" sz="1600" i="1" dirty="0"/>
              <a:t> Tree stores the set </a:t>
            </a:r>
            <a:r>
              <a:rPr lang="en-US" sz="1600" b="1" i="1" dirty="0"/>
              <a:t>{2, 3, 4, 5, 7, 14, 15}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800C3A-B2AD-1B49-B7F2-BC6398050C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8453" y="1010139"/>
            <a:ext cx="6753482" cy="5723170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AFD9755-5C9A-A943-8348-70DE2D557384}"/>
              </a:ext>
            </a:extLst>
          </p:cNvPr>
          <p:cNvCxnSpPr>
            <a:cxnSpLocks/>
          </p:cNvCxnSpPr>
          <p:nvPr/>
        </p:nvCxnSpPr>
        <p:spPr>
          <a:xfrm>
            <a:off x="3438478" y="1555412"/>
            <a:ext cx="1033769" cy="3149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B745368-3341-F442-862E-1C7CF24A20A4}"/>
              </a:ext>
            </a:extLst>
          </p:cNvPr>
          <p:cNvSpPr txBox="1">
            <a:spLocks/>
          </p:cNvSpPr>
          <p:nvPr/>
        </p:nvSpPr>
        <p:spPr>
          <a:xfrm>
            <a:off x="898206" y="2839275"/>
            <a:ext cx="3273010" cy="33453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b="1" i="1" u="sng" dirty="0"/>
              <a:t>Example Runs</a:t>
            </a:r>
            <a:r>
              <a:rPr lang="en-US" sz="1600" i="1" dirty="0"/>
              <a:t>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i="1" dirty="0"/>
              <a:t>Minimum(root)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600" i="1" dirty="0"/>
          </a:p>
        </p:txBody>
      </p:sp>
    </p:spTree>
    <p:extLst>
      <p:ext uri="{BB962C8B-B14F-4D97-AF65-F5344CB8AC3E}">
        <p14:creationId xmlns:p14="http://schemas.microsoft.com/office/powerpoint/2010/main" val="14430050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Operations On Proto-</a:t>
            </a:r>
            <a:r>
              <a:rPr lang="en-US" dirty="0" err="1"/>
              <a:t>vEB</a:t>
            </a:r>
            <a:r>
              <a:rPr lang="en-US" dirty="0"/>
              <a:t> Structure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67E0EDE-F53A-8341-AC3F-C90A9D29D276}"/>
              </a:ext>
            </a:extLst>
          </p:cNvPr>
          <p:cNvSpPr txBox="1">
            <a:spLocks/>
          </p:cNvSpPr>
          <p:nvPr/>
        </p:nvSpPr>
        <p:spPr>
          <a:xfrm>
            <a:off x="2677880" y="858073"/>
            <a:ext cx="6833062" cy="621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i="1" dirty="0"/>
              <a:t>Successor (Predecessor is similar / analogous)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CFDF98-CB8B-5245-A506-16E1146A1C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3207" y="1496756"/>
            <a:ext cx="9654203" cy="4765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706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Operations On Proto-</a:t>
            </a:r>
            <a:r>
              <a:rPr lang="en-US" dirty="0" err="1"/>
              <a:t>vEB</a:t>
            </a:r>
            <a:r>
              <a:rPr lang="en-US" dirty="0"/>
              <a:t> Structure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67E0EDE-F53A-8341-AC3F-C90A9D29D276}"/>
              </a:ext>
            </a:extLst>
          </p:cNvPr>
          <p:cNvSpPr txBox="1">
            <a:spLocks/>
          </p:cNvSpPr>
          <p:nvPr/>
        </p:nvSpPr>
        <p:spPr>
          <a:xfrm>
            <a:off x="2677880" y="858073"/>
            <a:ext cx="6833062" cy="621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i="1" dirty="0"/>
              <a:t>Successor (Predecessor is similar / analogous)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9513DCAD-0857-3E4E-AA29-4C6C0AC0D16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84854" y="5311830"/>
                <a:ext cx="5133313" cy="109728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SzPct val="125000"/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1600" i="1" dirty="0"/>
                  <a:t>Call to Minimum() is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b="0" i="0" smtClean="0">
                        <a:latin typeface="Cambria Math" panose="02040503050406030204" pitchFamily="18" charset="0"/>
                      </a:rPr>
                      <m:t>Θ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lg</m:t>
                        </m:r>
                      </m:fName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sz="1600" i="1" dirty="0"/>
                  <a:t> time</a:t>
                </a:r>
                <a:br>
                  <a:rPr lang="en-US" sz="1600" i="1" dirty="0"/>
                </a:br>
                <a:r>
                  <a:rPr lang="en-US" sz="1600" i="1" dirty="0"/>
                  <a:t>So recurrence is </a:t>
                </a:r>
                <a:br>
                  <a:rPr lang="en-US" sz="1600" i="1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ad>
                            <m:radPr>
                              <m:degHide m:val="on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rad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latin typeface="Cambria Math" panose="02040503050406030204" pitchFamily="18" charset="0"/>
                        </a:rPr>
                        <m:t>Θ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(</m:t>
                      </m:r>
                      <m:func>
                        <m:func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600" b="0" i="0" smtClean="0">
                              <a:latin typeface="Cambria Math" panose="02040503050406030204" pitchFamily="18" charset="0"/>
                            </a:rPr>
                            <m:t>lg</m:t>
                          </m:r>
                        </m:fName>
                        <m:e>
                          <m:rad>
                            <m:radPr>
                              <m:degHide m:val="on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rad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ad>
                            <m:radPr>
                              <m:degHide m:val="on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rad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latin typeface="Cambria Math" panose="02040503050406030204" pitchFamily="18" charset="0"/>
                        </a:rPr>
                        <m:t>Θ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(</m:t>
                      </m:r>
                      <m:func>
                        <m:func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600" b="0" i="0" smtClean="0">
                              <a:latin typeface="Cambria Math" panose="02040503050406030204" pitchFamily="18" charset="0"/>
                            </a:rPr>
                            <m:t>lg</m:t>
                          </m:r>
                        </m:fName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1600" i="1" dirty="0"/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9513DCAD-0857-3E4E-AA29-4C6C0AC0D1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4854" y="5311830"/>
                <a:ext cx="5133313" cy="1097283"/>
              </a:xfrm>
              <a:prstGeom prst="rect">
                <a:avLst/>
              </a:prstGeom>
              <a:blipFill>
                <a:blip r:embed="rId2"/>
                <a:stretch>
                  <a:fillRect l="-7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41A10FC-BDED-7D4A-95DC-FAD8282F86DF}"/>
              </a:ext>
            </a:extLst>
          </p:cNvPr>
          <p:cNvCxnSpPr>
            <a:cxnSpLocks/>
          </p:cNvCxnSpPr>
          <p:nvPr/>
        </p:nvCxnSpPr>
        <p:spPr>
          <a:xfrm>
            <a:off x="2316259" y="4760308"/>
            <a:ext cx="111057" cy="5515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6BCE0C6C-44DC-B440-8765-AEC2CADDAEA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733314" y="1414665"/>
                <a:ext cx="5270264" cy="4503993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SzPct val="125000"/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1800" i="1" dirty="0">
                    <a:solidFill>
                      <a:sysClr val="windowText" lastClr="000000"/>
                    </a:solidFill>
                  </a:rPr>
                  <a:t>Solving the recurrence: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ad>
                            <m:radPr>
                              <m:degHide m:val="on"/>
                              <m:ctrlPr>
                                <a:rPr lang="en-US" sz="18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8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rad>
                        </m:e>
                      </m:d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unc>
                        <m:funcPr>
                          <m:ctrlP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800" b="0" i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lg</m:t>
                          </m:r>
                        </m:fName>
                        <m:e>
                          <m: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func>
                    </m:oMath>
                  </m:oMathPara>
                </a14:m>
                <a:endParaRPr lang="en-US" sz="1800" i="1" dirty="0">
                  <a:solidFill>
                    <a:sysClr val="windowText" lastClr="000000"/>
                  </a:solidFill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1800" i="1" dirty="0">
                    <a:solidFill>
                      <a:sysClr val="windowText" lastClr="000000"/>
                    </a:solidFill>
                  </a:rPr>
                  <a:t>Substituting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18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18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800" b="0" i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lg</m:t>
                        </m:r>
                      </m:fName>
                      <m:e>
                        <m:r>
                          <a:rPr lang="en-US" sz="18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func>
                  </m:oMath>
                </a14:m>
                <a:r>
                  <a:rPr lang="en-US" sz="1800" i="1" dirty="0">
                    <a:solidFill>
                      <a:sysClr val="windowText" lastClr="000000"/>
                    </a:solidFill>
                  </a:rPr>
                  <a:t> again gives:</a:t>
                </a:r>
                <a:br>
                  <a:rPr lang="en-US" sz="1800" i="1" dirty="0">
                    <a:solidFill>
                      <a:sysClr val="windowText" lastClr="000000"/>
                    </a:solidFill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8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18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</m:sSup>
                        </m:e>
                      </m:d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8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en-US" sz="18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num>
                                <m:den>
                                  <m:r>
                                    <a:rPr lang="en-US" sz="18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</m:e>
                      </m:d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sz="1800" i="1" dirty="0">
                  <a:solidFill>
                    <a:sysClr val="windowText" lastClr="000000"/>
                  </a:solidFill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1800" i="1" dirty="0">
                    <a:solidFill>
                      <a:sysClr val="windowText" lastClr="000000"/>
                    </a:solidFill>
                  </a:rPr>
                  <a:t>Substituting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US" sz="18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18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18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  <m:r>
                      <a:rPr lang="en-US" sz="18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i="1" dirty="0">
                    <a:solidFill>
                      <a:sysClr val="windowText" lastClr="000000"/>
                    </a:solidFill>
                  </a:rPr>
                  <a:t> gives:</a:t>
                </a:r>
                <a:br>
                  <a:rPr lang="en-US" sz="1800" i="1" dirty="0">
                    <a:solidFill>
                      <a:sysClr val="windowText" lastClr="000000"/>
                    </a:solidFill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=2 </m:t>
                      </m:r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8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8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num>
                            <m:den>
                              <m:r>
                                <a:rPr lang="en-US" sz="18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sz="1800" i="1" dirty="0">
                  <a:solidFill>
                    <a:sysClr val="windowText" lastClr="000000"/>
                  </a:solidFill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1800" i="1" dirty="0">
                    <a:solidFill>
                      <a:sysClr val="windowText" lastClr="000000"/>
                    </a:solidFill>
                  </a:rPr>
                  <a:t>Master Theorem gives:</a:t>
                </a:r>
                <a:br>
                  <a:rPr lang="en-US" sz="1800" i="1" dirty="0">
                    <a:solidFill>
                      <a:sysClr val="windowText" lastClr="000000"/>
                    </a:solidFill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1800" b="0" i="0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Θ</m:t>
                      </m:r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func>
                        <m:funcPr>
                          <m:ctrlP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800" b="0" i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lg</m:t>
                          </m:r>
                        </m:fName>
                        <m:e>
                          <m: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func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800" i="1" dirty="0">
                  <a:solidFill>
                    <a:sysClr val="windowText" lastClr="000000"/>
                  </a:solidFill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1800" i="1" dirty="0">
                    <a:solidFill>
                      <a:sysClr val="windowText" lastClr="000000"/>
                    </a:solidFill>
                  </a:rPr>
                  <a:t>Finally, substituting back:</a:t>
                </a:r>
                <a:br>
                  <a:rPr lang="en-US" sz="1800" i="1" dirty="0">
                    <a:solidFill>
                      <a:sysClr val="windowText" lastClr="000000"/>
                    </a:solidFill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8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18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</m:sSup>
                        </m:e>
                      </m:d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1800" b="0" i="0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Θ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func>
                            <m:funcPr>
                              <m:ctrlPr>
                                <a:rPr lang="en-US" sz="18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800" b="0" i="0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lg</m:t>
                              </m:r>
                            </m:fName>
                            <m:e>
                              <m:r>
                                <a:rPr lang="en-US" sz="18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func>
                        </m:e>
                      </m:d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1800" b="0" i="0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Θ</m:t>
                      </m:r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func>
                        <m:funcPr>
                          <m:ctrlP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800" b="0" i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lg</m:t>
                          </m:r>
                        </m:fName>
                        <m:e>
                          <m: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  <m:func>
                            <m:funcPr>
                              <m:ctrlPr>
                                <a:rPr lang="en-US" sz="18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800" b="0" i="0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lg</m:t>
                              </m:r>
                            </m:fName>
                            <m:e>
                              <m:func>
                                <m:funcPr>
                                  <m:ctrlPr>
                                    <a:rPr lang="en-US" sz="18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800" b="0" i="0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lg</m:t>
                                  </m:r>
                                </m:fName>
                                <m:e>
                                  <m:r>
                                    <a:rPr lang="en-US" sz="18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</m:func>
                            </m:e>
                          </m:func>
                          <m: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1800" i="1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6BCE0C6C-44DC-B440-8765-AEC2CADDAE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3314" y="1414665"/>
                <a:ext cx="5270264" cy="4503993"/>
              </a:xfrm>
              <a:prstGeom prst="rect">
                <a:avLst/>
              </a:prstGeom>
              <a:blipFill>
                <a:blip r:embed="rId3"/>
                <a:stretch>
                  <a:fillRect l="-721" r="-2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05E8703D-6E3A-D64E-89E9-F2AB9C1FA4F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548253" y="6322743"/>
                <a:ext cx="5133313" cy="46227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SzPct val="125000"/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en-US" sz="1600" i="1" dirty="0"/>
                  <a:t>Again, slower than the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b="0" i="0" smtClean="0">
                        <a:latin typeface="Cambria Math" panose="02040503050406030204" pitchFamily="18" charset="0"/>
                      </a:rPr>
                      <m:t>Θ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lg</m:t>
                        </m:r>
                      </m:fName>
                      <m:e>
                        <m:func>
                          <m:func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1600" b="0" i="0" smtClean="0">
                                <a:latin typeface="Cambria Math" panose="02040503050406030204" pitchFamily="18" charset="0"/>
                              </a:rPr>
                              <m:t>lg</m:t>
                            </m:r>
                          </m:fName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e>
                    </m:func>
                  </m:oMath>
                </a14:m>
                <a:r>
                  <a:rPr lang="en-US" sz="1600" i="1" dirty="0"/>
                  <a:t> target, will fix later!</a:t>
                </a:r>
              </a:p>
            </p:txBody>
          </p:sp>
        </mc:Choice>
        <mc:Fallback xmlns="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05E8703D-6E3A-D64E-89E9-F2AB9C1FA4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8253" y="6322743"/>
                <a:ext cx="5133313" cy="46227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4D7CA02-3DEC-B443-BF9B-AFA79D9318AB}"/>
              </a:ext>
            </a:extLst>
          </p:cNvPr>
          <p:cNvCxnSpPr>
            <a:cxnSpLocks/>
          </p:cNvCxnSpPr>
          <p:nvPr/>
        </p:nvCxnSpPr>
        <p:spPr>
          <a:xfrm flipH="1">
            <a:off x="10241280" y="6010102"/>
            <a:ext cx="282633" cy="31264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E7CFDF98-CB8B-5245-A506-16E1146A1C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640" y="1416450"/>
            <a:ext cx="6489794" cy="3203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0395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Proto-</a:t>
            </a:r>
            <a:r>
              <a:rPr lang="en-US" dirty="0" err="1"/>
              <a:t>vEB</a:t>
            </a:r>
            <a:r>
              <a:rPr lang="en-US" dirty="0"/>
              <a:t> Structure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67E0EDE-F53A-8341-AC3F-C90A9D29D276}"/>
              </a:ext>
            </a:extLst>
          </p:cNvPr>
          <p:cNvSpPr txBox="1">
            <a:spLocks/>
          </p:cNvSpPr>
          <p:nvPr/>
        </p:nvSpPr>
        <p:spPr>
          <a:xfrm>
            <a:off x="898206" y="1173959"/>
            <a:ext cx="2875772" cy="7629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i="1" dirty="0"/>
              <a:t>This Proto-</a:t>
            </a:r>
            <a:r>
              <a:rPr lang="en-US" sz="1600" i="1" dirty="0" err="1"/>
              <a:t>vEB</a:t>
            </a:r>
            <a:r>
              <a:rPr lang="en-US" sz="1600" i="1" dirty="0"/>
              <a:t> Tree stores the set </a:t>
            </a:r>
            <a:r>
              <a:rPr lang="en-US" sz="1600" b="1" i="1" dirty="0"/>
              <a:t>{2, 3, 4, 5, 7, 14, 15}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800C3A-B2AD-1B49-B7F2-BC6398050C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8453" y="1010139"/>
            <a:ext cx="6753482" cy="5723170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AFD9755-5C9A-A943-8348-70DE2D557384}"/>
              </a:ext>
            </a:extLst>
          </p:cNvPr>
          <p:cNvCxnSpPr>
            <a:cxnSpLocks/>
          </p:cNvCxnSpPr>
          <p:nvPr/>
        </p:nvCxnSpPr>
        <p:spPr>
          <a:xfrm>
            <a:off x="3438478" y="1555412"/>
            <a:ext cx="1033769" cy="3149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B745368-3341-F442-862E-1C7CF24A20A4}"/>
              </a:ext>
            </a:extLst>
          </p:cNvPr>
          <p:cNvSpPr txBox="1">
            <a:spLocks/>
          </p:cNvSpPr>
          <p:nvPr/>
        </p:nvSpPr>
        <p:spPr>
          <a:xfrm>
            <a:off x="898206" y="2839275"/>
            <a:ext cx="3273010" cy="33453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b="1" i="1" u="sng" dirty="0"/>
              <a:t>Example Runs</a:t>
            </a:r>
            <a:r>
              <a:rPr lang="en-US" sz="1600" i="1" dirty="0"/>
              <a:t>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i="1" dirty="0"/>
              <a:t>Successor(2)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i="1" dirty="0"/>
              <a:t>Successor(7)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600" i="1" dirty="0"/>
          </a:p>
        </p:txBody>
      </p:sp>
    </p:spTree>
    <p:extLst>
      <p:ext uri="{BB962C8B-B14F-4D97-AF65-F5344CB8AC3E}">
        <p14:creationId xmlns:p14="http://schemas.microsoft.com/office/powerpoint/2010/main" val="9440698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Operations On Proto-</a:t>
            </a:r>
            <a:r>
              <a:rPr lang="en-US" dirty="0" err="1"/>
              <a:t>vEB</a:t>
            </a:r>
            <a:r>
              <a:rPr lang="en-US" dirty="0"/>
              <a:t> Structure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67E0EDE-F53A-8341-AC3F-C90A9D29D276}"/>
              </a:ext>
            </a:extLst>
          </p:cNvPr>
          <p:cNvSpPr txBox="1">
            <a:spLocks/>
          </p:cNvSpPr>
          <p:nvPr/>
        </p:nvSpPr>
        <p:spPr>
          <a:xfrm>
            <a:off x="2677880" y="1356837"/>
            <a:ext cx="6833062" cy="621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i="1" dirty="0"/>
              <a:t>Inserting an element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9513DCAD-0857-3E4E-AA29-4C6C0AC0D16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41412" y="4813069"/>
                <a:ext cx="5133313" cy="109728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SzPct val="125000"/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1600" i="1" dirty="0"/>
                  <a:t>Two recursive calls (one on the summary and one on the cluster). Recurrence is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=2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rad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(1)</m:t>
                    </m:r>
                  </m:oMath>
                </a14:m>
                <a:endParaRPr lang="en-US" sz="1600" i="1" dirty="0"/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9513DCAD-0857-3E4E-AA29-4C6C0AC0D1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1412" y="4813069"/>
                <a:ext cx="5133313" cy="1097283"/>
              </a:xfrm>
              <a:prstGeom prst="rect">
                <a:avLst/>
              </a:prstGeom>
              <a:blipFill>
                <a:blip r:embed="rId2"/>
                <a:stretch>
                  <a:fillRect l="-4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41A10FC-BDED-7D4A-95DC-FAD8282F86DF}"/>
              </a:ext>
            </a:extLst>
          </p:cNvPr>
          <p:cNvCxnSpPr>
            <a:cxnSpLocks/>
          </p:cNvCxnSpPr>
          <p:nvPr/>
        </p:nvCxnSpPr>
        <p:spPr>
          <a:xfrm flipH="1">
            <a:off x="3208713" y="4297680"/>
            <a:ext cx="731521" cy="5153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05E8703D-6E3A-D64E-89E9-F2AB9C1FA4F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473438" y="5448081"/>
                <a:ext cx="5133313" cy="78646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SzPct val="125000"/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en-US" sz="1600" i="1" dirty="0"/>
                  <a:t>Same recurrence as Minimum function, so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b="0" i="0" smtClean="0">
                        <a:latin typeface="Cambria Math" panose="02040503050406030204" pitchFamily="18" charset="0"/>
                      </a:rPr>
                      <m:t>Θ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lg</m:t>
                        </m:r>
                      </m:fName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sz="1600" i="1" dirty="0"/>
                  <a:t> time</a:t>
                </a:r>
              </a:p>
            </p:txBody>
          </p:sp>
        </mc:Choice>
        <mc:Fallback xmlns="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05E8703D-6E3A-D64E-89E9-F2AB9C1FA4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3438" y="5448081"/>
                <a:ext cx="5133313" cy="7864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4D7CA02-3DEC-B443-BF9B-AFA79D9318AB}"/>
              </a:ext>
            </a:extLst>
          </p:cNvPr>
          <p:cNvCxnSpPr>
            <a:cxnSpLocks/>
          </p:cNvCxnSpPr>
          <p:nvPr/>
        </p:nvCxnSpPr>
        <p:spPr>
          <a:xfrm>
            <a:off x="8113222" y="4297680"/>
            <a:ext cx="515389" cy="106403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403605A1-E92F-CD4B-978C-0EB2FC6DBD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5211" y="1887811"/>
            <a:ext cx="7518400" cy="223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1841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Operations On Proto-</a:t>
            </a:r>
            <a:r>
              <a:rPr lang="en-US" dirty="0" err="1"/>
              <a:t>vEB</a:t>
            </a:r>
            <a:r>
              <a:rPr lang="en-US" dirty="0"/>
              <a:t> Structure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ontent Placeholder 2">
                <a:extLst>
                  <a:ext uri="{FF2B5EF4-FFF2-40B4-BE49-F238E27FC236}">
                    <a16:creationId xmlns:a16="http://schemas.microsoft.com/office/drawing/2014/main" id="{767E0EDE-F53A-8341-AC3F-C90A9D29D27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536043" y="1737359"/>
                <a:ext cx="7116736" cy="436237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SzPct val="125000"/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en-US" sz="2200" b="1" i="1" dirty="0"/>
                  <a:t>Delete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br>
                  <a:rPr lang="en-US" sz="1800" i="1" dirty="0"/>
                </a:br>
                <a:r>
                  <a:rPr lang="en-US" sz="1800" i="1" u="sng" dirty="0"/>
                  <a:t>Left as an exercise, but some issues mentioned here</a:t>
                </a:r>
                <a:r>
                  <a:rPr lang="en-US" sz="1800" i="1" dirty="0"/>
                  <a:t>: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1800" i="1" dirty="0"/>
                  <a:t>Cannot just set summary bit to 0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1800" i="1" dirty="0"/>
                  <a:t>Need to quickly check if ALL bits in that cluster have become 0 (how to do this)?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1800" i="1" dirty="0"/>
                  <a:t>Should be able to get this to same runtime as insert: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</a:rPr>
                      <m:t>Θ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800" b="0" i="0" smtClean="0">
                            <a:latin typeface="Cambria Math" panose="02040503050406030204" pitchFamily="18" charset="0"/>
                          </a:rPr>
                          <m:t>lg</m:t>
                        </m:r>
                      </m:fName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sz="1800" i="1" dirty="0"/>
              </a:p>
            </p:txBody>
          </p:sp>
        </mc:Choice>
        <mc:Fallback xmlns="">
          <p:sp>
            <p:nvSpPr>
              <p:cNvPr id="21" name="Content Placeholder 2">
                <a:extLst>
                  <a:ext uri="{FF2B5EF4-FFF2-40B4-BE49-F238E27FC236}">
                    <a16:creationId xmlns:a16="http://schemas.microsoft.com/office/drawing/2014/main" id="{767E0EDE-F53A-8341-AC3F-C90A9D29D2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6043" y="1737359"/>
                <a:ext cx="7116736" cy="4362377"/>
              </a:xfrm>
              <a:prstGeom prst="rect">
                <a:avLst/>
              </a:prstGeom>
              <a:blipFill>
                <a:blip r:embed="rId2"/>
                <a:stretch>
                  <a:fillRect l="-891" r="-7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5251511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Operations On Proto-</a:t>
            </a:r>
            <a:r>
              <a:rPr lang="en-US" dirty="0" err="1"/>
              <a:t>vEB</a:t>
            </a:r>
            <a:r>
              <a:rPr lang="en-US" dirty="0"/>
              <a:t> Structure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ontent Placeholder 2">
                <a:extLst>
                  <a:ext uri="{FF2B5EF4-FFF2-40B4-BE49-F238E27FC236}">
                    <a16:creationId xmlns:a16="http://schemas.microsoft.com/office/drawing/2014/main" id="{767E0EDE-F53A-8341-AC3F-C90A9D29D27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43113" y="1897170"/>
                <a:ext cx="5502595" cy="3755489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SzPct val="125000"/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2000" b="1" i="1" u="sng" dirty="0">
                    <a:solidFill>
                      <a:sysClr val="windowText" lastClr="000000"/>
                    </a:solidFill>
                  </a:rPr>
                  <a:t>Summary of runtimes</a:t>
                </a:r>
                <a:r>
                  <a:rPr lang="en-US" sz="2000" b="1" i="1" dirty="0">
                    <a:solidFill>
                      <a:sysClr val="windowText" lastClr="000000"/>
                    </a:solidFill>
                  </a:rPr>
                  <a:t>: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2000" i="1" dirty="0">
                    <a:solidFill>
                      <a:sysClr val="windowText" lastClr="000000"/>
                    </a:solidFill>
                  </a:rPr>
                  <a:t>Member:			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Θ</m:t>
                    </m:r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sz="20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lg</m:t>
                        </m:r>
                      </m:fName>
                      <m:e>
                        <m:func>
                          <m:funcPr>
                            <m:ctrlPr>
                              <a:rPr lang="en-US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lg</m:t>
                            </m:r>
                          </m:fName>
                          <m:e>
                            <m:r>
                              <a:rPr lang="en-US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e>
                    </m:func>
                  </m:oMath>
                </a14:m>
                <a:br>
                  <a:rPr lang="en-US" sz="2000" i="1" dirty="0">
                    <a:solidFill>
                      <a:sysClr val="windowText" lastClr="000000"/>
                    </a:solidFill>
                  </a:rPr>
                </a:br>
                <a:endParaRPr lang="en-US" sz="2000" i="1" dirty="0">
                  <a:solidFill>
                    <a:sysClr val="windowText" lastClr="000000"/>
                  </a:solidFill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2000" i="1" dirty="0">
                    <a:solidFill>
                      <a:sysClr val="windowText" lastClr="000000"/>
                    </a:solidFill>
                  </a:rPr>
                  <a:t>Minimum / Maximum:	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Θ</m:t>
                    </m:r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sz="20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lg</m:t>
                        </m:r>
                      </m:fName>
                      <m:e>
                        <m:r>
                          <a:rPr lang="en-US" sz="20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20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br>
                  <a:rPr lang="en-US" sz="2000" i="1" dirty="0">
                    <a:solidFill>
                      <a:sysClr val="windowText" lastClr="000000"/>
                    </a:solidFill>
                  </a:rPr>
                </a:br>
                <a:endParaRPr lang="en-US" sz="2000" i="1" dirty="0">
                  <a:solidFill>
                    <a:sysClr val="windowText" lastClr="000000"/>
                  </a:solidFill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2000" i="1" dirty="0">
                    <a:solidFill>
                      <a:sysClr val="windowText" lastClr="000000"/>
                    </a:solidFill>
                  </a:rPr>
                  <a:t>Successor / Predecessor:	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Θ</m:t>
                    </m:r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sz="20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lg</m:t>
                        </m:r>
                      </m:fName>
                      <m:e>
                        <m:r>
                          <a:rPr lang="en-US" sz="20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func>
                          <m:funcPr>
                            <m:ctrlPr>
                              <a:rPr lang="en-US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lg</m:t>
                            </m:r>
                          </m:fName>
                          <m:e>
                            <m:func>
                              <m:funcPr>
                                <m:ctrlPr>
                                  <a:rPr lang="en-US" sz="2000" b="0" i="1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000" b="0" i="0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lg</m:t>
                                </m:r>
                              </m:fName>
                              <m:e>
                                <m:r>
                                  <a:rPr lang="en-US" sz="2000" b="0" i="1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US" sz="2000" b="0" i="1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func>
                          </m:e>
                        </m:func>
                      </m:e>
                    </m:func>
                  </m:oMath>
                </a14:m>
                <a:br>
                  <a:rPr lang="en-US" sz="2000" i="1" dirty="0">
                    <a:solidFill>
                      <a:sysClr val="windowText" lastClr="000000"/>
                    </a:solidFill>
                  </a:rPr>
                </a:br>
                <a:endParaRPr lang="en-US" sz="2000" i="1" dirty="0">
                  <a:solidFill>
                    <a:sysClr val="windowText" lastClr="000000"/>
                  </a:solidFill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2000" i="1" dirty="0">
                    <a:solidFill>
                      <a:sysClr val="windowText" lastClr="000000"/>
                    </a:solidFill>
                  </a:rPr>
                  <a:t>Insert / Delete:		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Θ</m:t>
                    </m:r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sz="20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lg</m:t>
                        </m:r>
                      </m:fName>
                      <m:e>
                        <m:r>
                          <a:rPr lang="en-US" sz="20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20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sz="2000" i="1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21" name="Content Placeholder 2">
                <a:extLst>
                  <a:ext uri="{FF2B5EF4-FFF2-40B4-BE49-F238E27FC236}">
                    <a16:creationId xmlns:a16="http://schemas.microsoft.com/office/drawing/2014/main" id="{767E0EDE-F53A-8341-AC3F-C90A9D29D2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3113" y="1897170"/>
                <a:ext cx="5502595" cy="3755489"/>
              </a:xfrm>
              <a:prstGeom prst="rect">
                <a:avLst/>
              </a:prstGeom>
              <a:blipFill>
                <a:blip r:embed="rId2"/>
                <a:stretch>
                  <a:fillRect l="-9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AEBEFB2F-5D25-8647-9629-59826816050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335193" y="2186250"/>
                <a:ext cx="2194560" cy="79802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SzPct val="125000"/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1600" i="1" dirty="0"/>
                  <a:t>Only Member() hits the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b="0" i="0" smtClean="0">
                        <a:latin typeface="Cambria Math" panose="02040503050406030204" pitchFamily="18" charset="0"/>
                      </a:rPr>
                      <m:t>Θ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lg</m:t>
                        </m:r>
                      </m:fName>
                      <m:e>
                        <m:func>
                          <m:func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1600" b="0" i="0" smtClean="0">
                                <a:latin typeface="Cambria Math" panose="02040503050406030204" pitchFamily="18" charset="0"/>
                              </a:rPr>
                              <m:t>lg</m:t>
                            </m:r>
                          </m:fName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e>
                    </m:func>
                  </m:oMath>
                </a14:m>
                <a:r>
                  <a:rPr lang="en-US" sz="1600" i="1" dirty="0"/>
                  <a:t> target!</a:t>
                </a: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AEBEFB2F-5D25-8647-9629-5982681605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5193" y="2186250"/>
                <a:ext cx="2194560" cy="798020"/>
              </a:xfrm>
              <a:prstGeom prst="rect">
                <a:avLst/>
              </a:prstGeom>
              <a:blipFill>
                <a:blip r:embed="rId3"/>
                <a:stretch>
                  <a:fillRect l="-11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3B58C14-96F7-0A48-AF7E-278DC41BBD3A}"/>
              </a:ext>
            </a:extLst>
          </p:cNvPr>
          <p:cNvCxnSpPr>
            <a:cxnSpLocks/>
          </p:cNvCxnSpPr>
          <p:nvPr/>
        </p:nvCxnSpPr>
        <p:spPr>
          <a:xfrm flipH="1">
            <a:off x="8936183" y="2443942"/>
            <a:ext cx="399010" cy="12071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494256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19C56-21DC-0A40-AA49-9AF4AF4C92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1" y="1860330"/>
            <a:ext cx="9906000" cy="2175149"/>
          </a:xfrm>
        </p:spPr>
        <p:txBody>
          <a:bodyPr/>
          <a:lstStyle/>
          <a:p>
            <a:pPr algn="ctr"/>
            <a:r>
              <a:rPr lang="en-US" dirty="0"/>
              <a:t>Van </a:t>
            </a:r>
            <a:r>
              <a:rPr lang="en-US" dirty="0" err="1"/>
              <a:t>Emde</a:t>
            </a:r>
            <a:r>
              <a:rPr lang="en-US" dirty="0"/>
              <a:t> Boas Trees</a:t>
            </a:r>
          </a:p>
        </p:txBody>
      </p:sp>
    </p:spTree>
    <p:extLst>
      <p:ext uri="{BB962C8B-B14F-4D97-AF65-F5344CB8AC3E}">
        <p14:creationId xmlns:p14="http://schemas.microsoft.com/office/powerpoint/2010/main" val="33060388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Van </a:t>
            </a:r>
            <a:r>
              <a:rPr lang="en-US" dirty="0" err="1"/>
              <a:t>Emde</a:t>
            </a:r>
            <a:r>
              <a:rPr lang="en-US" dirty="0"/>
              <a:t> Boas Trees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67E0EDE-F53A-8341-AC3F-C90A9D29D276}"/>
              </a:ext>
            </a:extLst>
          </p:cNvPr>
          <p:cNvSpPr txBox="1">
            <a:spLocks/>
          </p:cNvSpPr>
          <p:nvPr/>
        </p:nvSpPr>
        <p:spPr>
          <a:xfrm>
            <a:off x="2536043" y="1622846"/>
            <a:ext cx="7116736" cy="36806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i="1" dirty="0"/>
              <a:t>How to get our runtimes to </a:t>
            </a:r>
            <a:r>
              <a:rPr lang="en-US" sz="2000" i="1" dirty="0" err="1"/>
              <a:t>lg</a:t>
            </a:r>
            <a:r>
              <a:rPr lang="en-US" sz="2000" i="1" dirty="0"/>
              <a:t> </a:t>
            </a:r>
            <a:r>
              <a:rPr lang="en-US" sz="2000" i="1" dirty="0" err="1"/>
              <a:t>lg</a:t>
            </a:r>
            <a:r>
              <a:rPr lang="en-US" sz="2000" i="1" dirty="0"/>
              <a:t> u time?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sz="2000" i="1" dirty="0"/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i="1" dirty="0"/>
              <a:t>Need to figure out how to remove some of the recursive calls from our implementation.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sz="2000" i="1" dirty="0"/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i="1" dirty="0"/>
              <a:t>Idea: Store some extra info in each node that will reduce number of necessary recursive calls!</a:t>
            </a:r>
          </a:p>
        </p:txBody>
      </p:sp>
    </p:spTree>
    <p:extLst>
      <p:ext uri="{BB962C8B-B14F-4D97-AF65-F5344CB8AC3E}">
        <p14:creationId xmlns:p14="http://schemas.microsoft.com/office/powerpoint/2010/main" val="35158527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Quick Aside on Universe Size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ontent Placeholder 2">
                <a:extLst>
                  <a:ext uri="{FF2B5EF4-FFF2-40B4-BE49-F238E27FC236}">
                    <a16:creationId xmlns:a16="http://schemas.microsoft.com/office/drawing/2014/main" id="{767E0EDE-F53A-8341-AC3F-C90A9D29D27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96736" y="1331900"/>
                <a:ext cx="3477309" cy="113053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SzPct val="125000"/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1600" i="1" dirty="0"/>
                  <a:t>Earlier we said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sSup>
                          <m:sSup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sup>
                    </m:sSup>
                  </m:oMath>
                </a14:m>
                <a:r>
                  <a:rPr lang="en-US" sz="1600" i="1" dirty="0"/>
                  <a:t> for some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≥1</m:t>
                    </m:r>
                  </m:oMath>
                </a14:m>
                <a:r>
                  <a:rPr lang="en-US" sz="1600" i="1" dirty="0"/>
                  <a:t>. We can relax this condition to allow for odd powers of 2 (e.g.,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sz="1600" i="1" dirty="0"/>
                  <a:t>)</a:t>
                </a:r>
              </a:p>
            </p:txBody>
          </p:sp>
        </mc:Choice>
        <mc:Fallback xmlns="">
          <p:sp>
            <p:nvSpPr>
              <p:cNvPr id="21" name="Content Placeholder 2">
                <a:extLst>
                  <a:ext uri="{FF2B5EF4-FFF2-40B4-BE49-F238E27FC236}">
                    <a16:creationId xmlns:a16="http://schemas.microsoft.com/office/drawing/2014/main" id="{767E0EDE-F53A-8341-AC3F-C90A9D29D2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6736" y="1331900"/>
                <a:ext cx="3477309" cy="1130531"/>
              </a:xfrm>
              <a:prstGeom prst="rect">
                <a:avLst/>
              </a:prstGeom>
              <a:blipFill>
                <a:blip r:embed="rId2"/>
                <a:stretch>
                  <a:fillRect l="-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9FA3D4F4-D1EF-F54D-BE1B-400BA9578A3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69661" y="2462431"/>
                <a:ext cx="3781109" cy="3846928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SzPct val="125000"/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1800" i="1" dirty="0">
                    <a:solidFill>
                      <a:sysClr val="windowText" lastClr="000000"/>
                    </a:solidFill>
                  </a:rPr>
                  <a:t>Upper and Lower Square Roots: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↑</m:t>
                      </m:r>
                      <m:rad>
                        <m:radPr>
                          <m:degHide m:val="on"/>
                          <m:ctrlP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</m:rad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d>
                            <m:dPr>
                              <m:begChr m:val="⌈"/>
                              <m:endChr m:val="⌉"/>
                              <m:ctrlPr>
                                <a:rPr lang="en-US" sz="18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8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func>
                                    <m:funcPr>
                                      <m:ctrlPr>
                                        <a:rPr lang="en-US" sz="18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1800" b="0" i="0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lg</m:t>
                                      </m:r>
                                    </m:fName>
                                    <m:e>
                                      <m:r>
                                        <a:rPr lang="en-US" sz="18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</m:func>
                                </m:num>
                                <m:den>
                                  <m:r>
                                    <a:rPr lang="en-US" sz="18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sup>
                      </m:sSup>
                    </m:oMath>
                    <m:oMath xmlns:m="http://schemas.openxmlformats.org/officeDocument/2006/math">
                      <m:r>
                        <a:rPr lang="en-US" sz="180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↓</m:t>
                      </m:r>
                      <m:rad>
                        <m:radPr>
                          <m:degHide m:val="on"/>
                          <m:ctrlPr>
                            <a:rPr lang="en-US" sz="18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18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</m:rad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d>
                            <m:dPr>
                              <m:begChr m:val="⌊"/>
                              <m:endChr m:val="⌋"/>
                              <m:ctrlPr>
                                <a:rPr lang="en-US" sz="18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8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func>
                                    <m:funcPr>
                                      <m:ctrlPr>
                                        <a:rPr lang="en-US" sz="18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1800" b="0" i="0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lg</m:t>
                                      </m:r>
                                    </m:fName>
                                    <m:e>
                                      <m:r>
                                        <a:rPr lang="en-US" sz="18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</m:func>
                                </m:num>
                                <m:den>
                                  <m:r>
                                    <a:rPr lang="en-US" sz="18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sup>
                      </m:sSup>
                    </m:oMath>
                  </m:oMathPara>
                </a14:m>
                <a:endParaRPr lang="en-US" sz="1800" i="1" dirty="0">
                  <a:solidFill>
                    <a:sysClr val="windowText" lastClr="000000"/>
                  </a:solidFill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sz="1800" i="1" dirty="0">
                  <a:solidFill>
                    <a:sysClr val="windowText" lastClr="000000"/>
                  </a:solidFill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1800" i="1" dirty="0">
                    <a:solidFill>
                      <a:sysClr val="windowText" lastClr="000000"/>
                    </a:solidFill>
                  </a:rPr>
                  <a:t>And we traverse the tree using: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h𝑖𝑔h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m:rPr>
                          <m:aln/>
                        </m:rP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⌊"/>
                          <m:endChr m:val="⌋"/>
                          <m:ctrlP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8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8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num>
                            <m:den>
                              <m:r>
                                <a:rPr lang="en-US" sz="18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↓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sz="18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18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</m:rad>
                            </m:den>
                          </m:f>
                        </m:e>
                      </m:d>
                    </m:oMath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𝑙𝑜𝑤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m:rPr>
                          <m:aln/>
                        </m:rP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𝑚𝑜𝑑</m:t>
                      </m:r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 ↓</m:t>
                      </m:r>
                      <m:rad>
                        <m:radPr>
                          <m:degHide m:val="on"/>
                          <m:ctrlP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</m:rad>
                    </m:oMath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𝑖𝑛𝑑𝑒𝑥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m:rPr>
                          <m:aln/>
                        </m:rP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↓</m:t>
                      </m:r>
                      <m:rad>
                        <m:radPr>
                          <m:degHide m:val="on"/>
                          <m:ctrlP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</m:rad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1800" i="1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9FA3D4F4-D1EF-F54D-BE1B-400BA9578A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9661" y="2462431"/>
                <a:ext cx="3781109" cy="3846928"/>
              </a:xfrm>
              <a:prstGeom prst="rect">
                <a:avLst/>
              </a:prstGeom>
              <a:blipFill>
                <a:blip r:embed="rId3"/>
                <a:stretch>
                  <a:fillRect l="-10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7BDC338B-5448-D042-9D0E-161D11428D5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753589" y="2037776"/>
                <a:ext cx="5842665" cy="131986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SzPct val="125000"/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1400" i="1" dirty="0"/>
                  <a:t>These equations split odd powers of two into uneven groups. Consider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=8</m:t>
                    </m:r>
                  </m:oMath>
                </a14:m>
                <a:endParaRPr lang="en-US" sz="1400" i="1" dirty="0"/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1400" i="1" dirty="0"/>
                  <a:t>Upper square root of 8 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d>
                          <m:dPr>
                            <m:begChr m:val="⌈"/>
                            <m:endChr m:val="⌉"/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func>
                                  <m:func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400" b="0" i="0" smtClean="0">
                                        <a:latin typeface="Cambria Math" panose="02040503050406030204" pitchFamily="18" charset="0"/>
                                      </a:rPr>
                                      <m:t>lg</m:t>
                                    </m:r>
                                  </m:fName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e>
                                </m:func>
                              </m:num>
                              <m:den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sup>
                    </m:sSup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=4</m:t>
                    </m:r>
                  </m:oMath>
                </a14:m>
                <a:r>
                  <a:rPr lang="en-US" sz="1400" i="1" dirty="0"/>
                  <a:t> (requires 2 bits to represent)</a:t>
                </a:r>
                <a:br>
                  <a:rPr lang="en-US" sz="1400" i="1" dirty="0"/>
                </a:br>
                <a:r>
                  <a:rPr lang="en-US" sz="1400" i="1" dirty="0"/>
                  <a:t>Lower square root of 8 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d>
                          <m:dPr>
                            <m:begChr m:val="⌊"/>
                            <m:endChr m:val="⌋"/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func>
                                  <m:func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400" b="0" i="0" smtClean="0">
                                        <a:latin typeface="Cambria Math" panose="02040503050406030204" pitchFamily="18" charset="0"/>
                                      </a:rPr>
                                      <m:t>lg</m:t>
                                    </m:r>
                                  </m:fName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e>
                                </m:func>
                              </m:num>
                              <m:den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sup>
                    </m:sSup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sz="1400" i="1" dirty="0"/>
                  <a:t> (requires 1 bit to represent)</a:t>
                </a:r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7BDC338B-5448-D042-9D0E-161D11428D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3589" y="2037776"/>
                <a:ext cx="5842665" cy="1319860"/>
              </a:xfrm>
              <a:prstGeom prst="rect">
                <a:avLst/>
              </a:prstGeom>
              <a:blipFill>
                <a:blip r:embed="rId4"/>
                <a:stretch>
                  <a:fillRect l="-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Group 19">
            <a:extLst>
              <a:ext uri="{FF2B5EF4-FFF2-40B4-BE49-F238E27FC236}">
                <a16:creationId xmlns:a16="http://schemas.microsoft.com/office/drawing/2014/main" id="{E40AB5FD-9FCC-454C-97B3-E5A632815889}"/>
              </a:ext>
            </a:extLst>
          </p:cNvPr>
          <p:cNvGrpSpPr/>
          <p:nvPr/>
        </p:nvGrpSpPr>
        <p:grpSpPr>
          <a:xfrm>
            <a:off x="6409113" y="3649287"/>
            <a:ext cx="4117572" cy="1632517"/>
            <a:chOff x="6417426" y="3524597"/>
            <a:chExt cx="4117572" cy="1632517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A8E74024-83D8-6548-A39F-2B276EC2EF84}"/>
                </a:ext>
              </a:extLst>
            </p:cNvPr>
            <p:cNvSpPr/>
            <p:nvPr/>
          </p:nvSpPr>
          <p:spPr>
            <a:xfrm>
              <a:off x="6434051" y="3524597"/>
              <a:ext cx="415636" cy="41563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99101CE-4A40-724A-AF6E-21DD8AEA37A0}"/>
                </a:ext>
              </a:extLst>
            </p:cNvPr>
            <p:cNvSpPr/>
            <p:nvPr/>
          </p:nvSpPr>
          <p:spPr>
            <a:xfrm>
              <a:off x="6960524" y="3524597"/>
              <a:ext cx="415636" cy="41563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85D8E9D-0F99-EE46-9956-5976FB2D251B}"/>
                </a:ext>
              </a:extLst>
            </p:cNvPr>
            <p:cNvSpPr/>
            <p:nvPr/>
          </p:nvSpPr>
          <p:spPr>
            <a:xfrm>
              <a:off x="7486997" y="3524597"/>
              <a:ext cx="415636" cy="41563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FE22844-6CF5-E04F-9A93-207398B2B470}"/>
                </a:ext>
              </a:extLst>
            </p:cNvPr>
            <p:cNvSpPr/>
            <p:nvPr/>
          </p:nvSpPr>
          <p:spPr>
            <a:xfrm>
              <a:off x="8013470" y="3524597"/>
              <a:ext cx="415636" cy="41563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C40DF61-86E6-7E48-BCEF-9AD47FB21DFE}"/>
                </a:ext>
              </a:extLst>
            </p:cNvPr>
            <p:cNvSpPr/>
            <p:nvPr/>
          </p:nvSpPr>
          <p:spPr>
            <a:xfrm>
              <a:off x="8539943" y="3524597"/>
              <a:ext cx="415636" cy="41563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56E5D8E-6669-4148-ACA2-82397076E0F5}"/>
                </a:ext>
              </a:extLst>
            </p:cNvPr>
            <p:cNvSpPr/>
            <p:nvPr/>
          </p:nvSpPr>
          <p:spPr>
            <a:xfrm>
              <a:off x="9066416" y="3524597"/>
              <a:ext cx="415636" cy="41563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3F08179-7273-574F-97F9-25CFB41BA3A1}"/>
                </a:ext>
              </a:extLst>
            </p:cNvPr>
            <p:cNvSpPr/>
            <p:nvPr/>
          </p:nvSpPr>
          <p:spPr>
            <a:xfrm>
              <a:off x="9592889" y="3524597"/>
              <a:ext cx="415636" cy="41563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BEDD6BA-170D-1C46-A2CF-24CC909C1C69}"/>
                </a:ext>
              </a:extLst>
            </p:cNvPr>
            <p:cNvSpPr/>
            <p:nvPr/>
          </p:nvSpPr>
          <p:spPr>
            <a:xfrm>
              <a:off x="10119362" y="3524597"/>
              <a:ext cx="415636" cy="41563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304FACCF-4689-8844-A3E2-E1AB1615BED4}"/>
                </a:ext>
              </a:extLst>
            </p:cNvPr>
            <p:cNvCxnSpPr>
              <a:cxnSpLocks/>
            </p:cNvCxnSpPr>
            <p:nvPr/>
          </p:nvCxnSpPr>
          <p:spPr>
            <a:xfrm>
              <a:off x="6417426" y="4006735"/>
              <a:ext cx="432261" cy="67333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8097BF87-4025-1549-9DCC-4BB17B79730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49687" y="4006735"/>
              <a:ext cx="526473" cy="67333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1F1E9030-37E3-1E4C-A4FA-C5DDF6E8F688}"/>
                </a:ext>
              </a:extLst>
            </p:cNvPr>
            <p:cNvCxnSpPr>
              <a:cxnSpLocks/>
            </p:cNvCxnSpPr>
            <p:nvPr/>
          </p:nvCxnSpPr>
          <p:spPr>
            <a:xfrm>
              <a:off x="7470372" y="4006735"/>
              <a:ext cx="432261" cy="67333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530EA7E6-2A5A-804C-813A-22B7F52A3A6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02633" y="4006735"/>
              <a:ext cx="526473" cy="67333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0A7403E-1BC2-644C-9672-F3033C950133}"/>
                </a:ext>
              </a:extLst>
            </p:cNvPr>
            <p:cNvCxnSpPr>
              <a:cxnSpLocks/>
            </p:cNvCxnSpPr>
            <p:nvPr/>
          </p:nvCxnSpPr>
          <p:spPr>
            <a:xfrm>
              <a:off x="8564880" y="4006735"/>
              <a:ext cx="432261" cy="67333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39FBD2D2-04E5-C34D-9637-5DCEB2ACE00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97141" y="4006735"/>
              <a:ext cx="526473" cy="67333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FB5139FE-C1B1-D547-B199-011AAD624B4C}"/>
                </a:ext>
              </a:extLst>
            </p:cNvPr>
            <p:cNvCxnSpPr>
              <a:cxnSpLocks/>
            </p:cNvCxnSpPr>
            <p:nvPr/>
          </p:nvCxnSpPr>
          <p:spPr>
            <a:xfrm>
              <a:off x="9576264" y="4006735"/>
              <a:ext cx="432261" cy="67333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7C851907-236E-2B43-916A-EFC901256C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008525" y="4006735"/>
              <a:ext cx="526473" cy="67333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E4637F10-CAA3-3542-AA42-FDE5223A724C}"/>
                </a:ext>
              </a:extLst>
            </p:cNvPr>
            <p:cNvSpPr/>
            <p:nvPr/>
          </p:nvSpPr>
          <p:spPr>
            <a:xfrm>
              <a:off x="6422967" y="4741478"/>
              <a:ext cx="415636" cy="41563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2DC304F3-17F9-0545-A165-AE8487A4A963}"/>
                </a:ext>
              </a:extLst>
            </p:cNvPr>
            <p:cNvSpPr/>
            <p:nvPr/>
          </p:nvSpPr>
          <p:spPr>
            <a:xfrm>
              <a:off x="6858001" y="4741478"/>
              <a:ext cx="415636" cy="41563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2BFDBFFE-7190-B045-8D18-39A215328262}"/>
                </a:ext>
              </a:extLst>
            </p:cNvPr>
            <p:cNvSpPr/>
            <p:nvPr/>
          </p:nvSpPr>
          <p:spPr>
            <a:xfrm>
              <a:off x="7508768" y="4741478"/>
              <a:ext cx="415636" cy="41563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D30A8C2F-6A4F-C541-9CFF-EE7758D6AB1F}"/>
                </a:ext>
              </a:extLst>
            </p:cNvPr>
            <p:cNvSpPr/>
            <p:nvPr/>
          </p:nvSpPr>
          <p:spPr>
            <a:xfrm>
              <a:off x="7943802" y="4741478"/>
              <a:ext cx="415636" cy="41563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9573C60F-E434-3946-BA31-6DAB7B04162B}"/>
                </a:ext>
              </a:extLst>
            </p:cNvPr>
            <p:cNvSpPr/>
            <p:nvPr/>
          </p:nvSpPr>
          <p:spPr>
            <a:xfrm>
              <a:off x="8564880" y="4741478"/>
              <a:ext cx="415636" cy="41563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0477349-D3C7-3343-851D-50833BE65D76}"/>
                </a:ext>
              </a:extLst>
            </p:cNvPr>
            <p:cNvSpPr/>
            <p:nvPr/>
          </p:nvSpPr>
          <p:spPr>
            <a:xfrm>
              <a:off x="8999914" y="4741478"/>
              <a:ext cx="415636" cy="41563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4ACD703-5D6C-F743-AA93-605A886871DB}"/>
                </a:ext>
              </a:extLst>
            </p:cNvPr>
            <p:cNvSpPr/>
            <p:nvPr/>
          </p:nvSpPr>
          <p:spPr>
            <a:xfrm>
              <a:off x="9603576" y="4741478"/>
              <a:ext cx="415636" cy="41563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A3EAD1A7-96C5-4142-8425-CBFB43F3CE69}"/>
                </a:ext>
              </a:extLst>
            </p:cNvPr>
            <p:cNvSpPr/>
            <p:nvPr/>
          </p:nvSpPr>
          <p:spPr>
            <a:xfrm>
              <a:off x="10038610" y="4741478"/>
              <a:ext cx="415636" cy="41563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Content Placeholder 2">
                <a:extLst>
                  <a:ext uri="{FF2B5EF4-FFF2-40B4-BE49-F238E27FC236}">
                    <a16:creationId xmlns:a16="http://schemas.microsoft.com/office/drawing/2014/main" id="{EFB1295D-29C9-0A4A-8741-42547F74A8B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62052" y="5388058"/>
                <a:ext cx="3620397" cy="38419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SzPct val="125000"/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1400" i="1" dirty="0"/>
                  <a:t>So, when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=8</m:t>
                    </m:r>
                  </m:oMath>
                </a14:m>
                <a:r>
                  <a:rPr lang="en-US" sz="1400" i="1" dirty="0"/>
                  <a:t>, we get 4 clusters each of size 2!</a:t>
                </a:r>
              </a:p>
            </p:txBody>
          </p:sp>
        </mc:Choice>
        <mc:Fallback xmlns="">
          <p:sp>
            <p:nvSpPr>
              <p:cNvPr id="36" name="Content Placeholder 2">
                <a:extLst>
                  <a:ext uri="{FF2B5EF4-FFF2-40B4-BE49-F238E27FC236}">
                    <a16:creationId xmlns:a16="http://schemas.microsoft.com/office/drawing/2014/main" id="{EFB1295D-29C9-0A4A-8741-42547F74A8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2052" y="5388058"/>
                <a:ext cx="3620397" cy="384196"/>
              </a:xfrm>
              <a:prstGeom prst="rect">
                <a:avLst/>
              </a:prstGeom>
              <a:blipFill>
                <a:blip r:embed="rId5"/>
                <a:stretch>
                  <a:fillRect l="-3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396787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Motivation: Data Structures So Far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ontent Placeholder 2">
                <a:extLst>
                  <a:ext uri="{FF2B5EF4-FFF2-40B4-BE49-F238E27FC236}">
                    <a16:creationId xmlns:a16="http://schemas.microsoft.com/office/drawing/2014/main" id="{767E0EDE-F53A-8341-AC3F-C90A9D29D27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25774" y="4080749"/>
                <a:ext cx="3539357" cy="77502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SzPct val="125000"/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buFont typeface="Arial" panose="020B0604020202020204" pitchFamily="34" charset="0"/>
                  <a:buNone/>
                </a:pPr>
                <a:r>
                  <a:rPr lang="en-US" sz="1600" dirty="0"/>
                  <a:t>Recall that problem of sorting has lower bound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b="0" i="0" smtClean="0">
                        <a:latin typeface="Cambria Math" panose="02040503050406030204" pitchFamily="18" charset="0"/>
                      </a:rPr>
                      <m:t>Θ</m:t>
                    </m:r>
                    <m:r>
                      <a:rPr lang="en-US" sz="1600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1600" b="0" i="0" smtClean="0"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sz="16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600" b="0" i="0" smtClean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sz="16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600" b="0" i="0" smtClean="0"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sz="1600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21" name="Content Placeholder 2">
                <a:extLst>
                  <a:ext uri="{FF2B5EF4-FFF2-40B4-BE49-F238E27FC236}">
                    <a16:creationId xmlns:a16="http://schemas.microsoft.com/office/drawing/2014/main" id="{767E0EDE-F53A-8341-AC3F-C90A9D29D2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774" y="4080749"/>
                <a:ext cx="3539357" cy="775028"/>
              </a:xfrm>
              <a:prstGeom prst="rect">
                <a:avLst/>
              </a:prstGeom>
              <a:blipFill>
                <a:blip r:embed="rId2"/>
                <a:stretch>
                  <a:fillRect r="-25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036B3107-ED78-FE45-B0AC-42FB09F17D4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552592" y="1036782"/>
                <a:ext cx="3319796" cy="54764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SzPct val="125000"/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2000" i="1" dirty="0"/>
                  <a:t>Operations are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𝛩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𝑙𝑜𝑔</m:t>
                        </m:r>
                      </m:fName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sz="2000" i="1" dirty="0"/>
                  <a:t> time</a:t>
                </a:r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036B3107-ED78-FE45-B0AC-42FB09F17D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2592" y="1036782"/>
                <a:ext cx="3319796" cy="547648"/>
              </a:xfrm>
              <a:prstGeom prst="rect">
                <a:avLst/>
              </a:prstGeom>
              <a:blipFill>
                <a:blip r:embed="rId3"/>
                <a:stretch>
                  <a:fillRect l="-19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0CA7F2BD-4B60-8443-BD63-8C10E9E8F04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70082" y="4966743"/>
                <a:ext cx="6483972" cy="75614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SzPct val="125000"/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1600" i="1" dirty="0"/>
                  <a:t>So, any data structure that supports insert and extract-min must have ONE of these operations be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b="0" i="0" smtClean="0"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sz="1600" i="1" dirty="0"/>
                  <a:t>. Why?</a:t>
                </a:r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0CA7F2BD-4B60-8443-BD63-8C10E9E8F0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0082" y="4966743"/>
                <a:ext cx="6483972" cy="756140"/>
              </a:xfrm>
              <a:prstGeom prst="rect">
                <a:avLst/>
              </a:prstGeom>
              <a:blipFill>
                <a:blip r:embed="rId4"/>
                <a:stretch>
                  <a:fillRect l="-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C8489ED7-94F6-7142-A4D5-3F9E1A09CE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3958" y="1584430"/>
            <a:ext cx="6750470" cy="332972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4913DE67-DAB6-9E48-9015-DABC0FDA337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23192" y="6117020"/>
                <a:ext cx="9124218" cy="53865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SzPct val="125000"/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1600" b="1" i="1" u="sng" dirty="0"/>
                  <a:t>GOAL: Design a set data structure for which all operations are </a:t>
                </a:r>
                <a14:m>
                  <m:oMath xmlns:m="http://schemas.openxmlformats.org/officeDocument/2006/math">
                    <m:r>
                      <a:rPr lang="en-US" sz="1600" b="1" i="1" u="sng" smtClean="0">
                        <a:latin typeface="Cambria Math" panose="02040503050406030204" pitchFamily="18" charset="0"/>
                      </a:rPr>
                      <m:t>𝒐</m:t>
                    </m:r>
                    <m:r>
                      <a:rPr lang="en-US" sz="1600" b="1" i="1" u="sng" smtClean="0"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sz="1600" b="1" i="1" u="sng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sz="1600" b="1" i="1" u="sng" smtClean="0">
                            <a:latin typeface="Cambria Math" panose="02040503050406030204" pitchFamily="18" charset="0"/>
                          </a:rPr>
                          <m:t>𝒍𝒐𝒈</m:t>
                        </m:r>
                      </m:fName>
                      <m:e>
                        <m:r>
                          <a:rPr lang="en-US" sz="1600" b="1" i="1" u="sng" smtClean="0"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lang="en-US" sz="1600" b="1" i="1" u="sng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sz="1600" b="1" i="1" u="sng" dirty="0"/>
              </a:p>
            </p:txBody>
          </p:sp>
        </mc:Choice>
        <mc:Fallback xmlns="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4913DE67-DAB6-9E48-9015-DABC0FDA33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3192" y="6117020"/>
                <a:ext cx="9124218" cy="538655"/>
              </a:xfrm>
              <a:prstGeom prst="rect">
                <a:avLst/>
              </a:prstGeom>
              <a:blipFill>
                <a:blip r:embed="rId6"/>
                <a:stretch>
                  <a:fillRect l="-2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929636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Adding More Data to VEB Trees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67E0EDE-F53A-8341-AC3F-C90A9D29D276}"/>
              </a:ext>
            </a:extLst>
          </p:cNvPr>
          <p:cNvSpPr txBox="1">
            <a:spLocks/>
          </p:cNvSpPr>
          <p:nvPr/>
        </p:nvSpPr>
        <p:spPr>
          <a:xfrm>
            <a:off x="905973" y="1169050"/>
            <a:ext cx="2236238" cy="15492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i="1" dirty="0"/>
              <a:t>Store the minimum element in this entire </a:t>
            </a:r>
            <a:r>
              <a:rPr lang="en-US" sz="1600" i="1" dirty="0" err="1"/>
              <a:t>vEB</a:t>
            </a:r>
            <a:r>
              <a:rPr lang="en-US" sz="1600" i="1" dirty="0"/>
              <a:t>-Tree. </a:t>
            </a:r>
            <a:r>
              <a:rPr lang="en-US" sz="1600" b="1" i="1" dirty="0"/>
              <a:t>However, this minimum is removed from all sub-trees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F51610-C541-BD47-B894-D50DE5EE6F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144" y="3255185"/>
            <a:ext cx="5589175" cy="2519795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6FFD2F0-E271-5F4C-9B46-DF3F45336F1F}"/>
              </a:ext>
            </a:extLst>
          </p:cNvPr>
          <p:cNvSpPr txBox="1">
            <a:spLocks/>
          </p:cNvSpPr>
          <p:nvPr/>
        </p:nvSpPr>
        <p:spPr>
          <a:xfrm>
            <a:off x="3681732" y="1229557"/>
            <a:ext cx="2794588" cy="11811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i="1" dirty="0"/>
              <a:t>Store the max element in this </a:t>
            </a:r>
            <a:r>
              <a:rPr lang="en-US" sz="1600" i="1" dirty="0" err="1"/>
              <a:t>vEB</a:t>
            </a:r>
            <a:r>
              <a:rPr lang="en-US" sz="1600" i="1" dirty="0"/>
              <a:t>-Tree. This max DOES appear in sub-trees.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03AB98F-89F1-554A-83C3-0A6DC317A49F}"/>
              </a:ext>
            </a:extLst>
          </p:cNvPr>
          <p:cNvCxnSpPr>
            <a:cxnSpLocks/>
          </p:cNvCxnSpPr>
          <p:nvPr/>
        </p:nvCxnSpPr>
        <p:spPr>
          <a:xfrm>
            <a:off x="2132000" y="2571087"/>
            <a:ext cx="1617040" cy="6043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2862668-1A60-7B4D-8B23-88AD0CBE024B}"/>
              </a:ext>
            </a:extLst>
          </p:cNvPr>
          <p:cNvCxnSpPr>
            <a:cxnSpLocks/>
          </p:cNvCxnSpPr>
          <p:nvPr/>
        </p:nvCxnSpPr>
        <p:spPr>
          <a:xfrm flipH="1">
            <a:off x="4975067" y="2024901"/>
            <a:ext cx="195450" cy="11505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461E6463-6BE2-924C-B307-30FC8194FAB2}"/>
              </a:ext>
            </a:extLst>
          </p:cNvPr>
          <p:cNvSpPr txBox="1">
            <a:spLocks/>
          </p:cNvSpPr>
          <p:nvPr/>
        </p:nvSpPr>
        <p:spPr>
          <a:xfrm>
            <a:off x="6911881" y="1159649"/>
            <a:ext cx="5033508" cy="5432343"/>
          </a:xfrm>
          <a:prstGeom prst="rect">
            <a:avLst/>
          </a:prstGeom>
          <a:solidFill>
            <a:schemeClr val="tx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b="1" i="1" u="sng" dirty="0">
                <a:solidFill>
                  <a:sysClr val="windowText" lastClr="000000"/>
                </a:solidFill>
              </a:rPr>
              <a:t>These updates will help in the following ways</a:t>
            </a:r>
            <a:r>
              <a:rPr lang="en-US" sz="1800" i="1" dirty="0">
                <a:solidFill>
                  <a:sysClr val="windowText" lastClr="000000"/>
                </a:solidFill>
              </a:rPr>
              <a:t>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i="1" dirty="0">
                <a:solidFill>
                  <a:sysClr val="windowText" lastClr="000000"/>
                </a:solidFill>
              </a:rPr>
              <a:t>The Minimum and Maximum operations do not need to </a:t>
            </a:r>
            <a:r>
              <a:rPr lang="en-US" sz="1800" i="1" dirty="0" err="1">
                <a:solidFill>
                  <a:sysClr val="windowText" lastClr="000000"/>
                </a:solidFill>
              </a:rPr>
              <a:t>recurse</a:t>
            </a:r>
            <a:r>
              <a:rPr lang="en-US" sz="1800" i="1" dirty="0">
                <a:solidFill>
                  <a:sysClr val="windowText" lastClr="000000"/>
                </a:solidFill>
              </a:rPr>
              <a:t>, and be computed in constant time.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i="1" dirty="0">
                <a:solidFill>
                  <a:sysClr val="windowText" lastClr="000000"/>
                </a:solidFill>
              </a:rPr>
              <a:t>The successor operation can avoid making a recursive call to determine whether the successor lies within high(x) because successor is in same cluster if x &lt; max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i="1" dirty="0">
                <a:solidFill>
                  <a:sysClr val="windowText" lastClr="000000"/>
                </a:solidFill>
              </a:rPr>
              <a:t>Can easily tell if </a:t>
            </a:r>
            <a:r>
              <a:rPr lang="en-US" sz="1800" i="1" dirty="0" err="1">
                <a:solidFill>
                  <a:sysClr val="windowText" lastClr="000000"/>
                </a:solidFill>
              </a:rPr>
              <a:t>vEB</a:t>
            </a:r>
            <a:r>
              <a:rPr lang="en-US" sz="1800" i="1" dirty="0">
                <a:solidFill>
                  <a:sysClr val="windowText" lastClr="000000"/>
                </a:solidFill>
              </a:rPr>
              <a:t> tree has 0, 1, or more than 1 elements by checking min and max values. This will help speed up insert / delete.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i="1" dirty="0">
                <a:solidFill>
                  <a:sysClr val="windowText" lastClr="000000"/>
                </a:solidFill>
              </a:rPr>
              <a:t>When </a:t>
            </a:r>
            <a:r>
              <a:rPr lang="en-US" sz="1800" i="1" dirty="0" err="1">
                <a:solidFill>
                  <a:sysClr val="windowText" lastClr="000000"/>
                </a:solidFill>
              </a:rPr>
              <a:t>vEB</a:t>
            </a:r>
            <a:r>
              <a:rPr lang="en-US" sz="1800" i="1" dirty="0">
                <a:solidFill>
                  <a:sysClr val="windowText" lastClr="000000"/>
                </a:solidFill>
              </a:rPr>
              <a:t> tree is empty, we can insert by simply changing min and max values. Similar for delete when </a:t>
            </a:r>
            <a:r>
              <a:rPr lang="en-US" sz="1800" i="1" dirty="0" err="1">
                <a:solidFill>
                  <a:sysClr val="windowText" lastClr="000000"/>
                </a:solidFill>
              </a:rPr>
              <a:t>vEB</a:t>
            </a:r>
            <a:r>
              <a:rPr lang="en-US" sz="1800" i="1" dirty="0">
                <a:solidFill>
                  <a:sysClr val="windowText" lastClr="000000"/>
                </a:solidFill>
              </a:rPr>
              <a:t> tree has exactly 1 value.</a:t>
            </a:r>
          </a:p>
        </p:txBody>
      </p:sp>
    </p:spTree>
    <p:extLst>
      <p:ext uri="{BB962C8B-B14F-4D97-AF65-F5344CB8AC3E}">
        <p14:creationId xmlns:p14="http://schemas.microsoft.com/office/powerpoint/2010/main" val="100043880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Example VEB-Tree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67E0EDE-F53A-8341-AC3F-C90A9D29D276}"/>
              </a:ext>
            </a:extLst>
          </p:cNvPr>
          <p:cNvSpPr txBox="1">
            <a:spLocks/>
          </p:cNvSpPr>
          <p:nvPr/>
        </p:nvSpPr>
        <p:spPr>
          <a:xfrm>
            <a:off x="478414" y="3836942"/>
            <a:ext cx="4039555" cy="12034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i="1" dirty="0"/>
              <a:t>See pg. 549 of CLRS for recurrence proof. Almost exactly same as the one we did earlier.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785826-0A87-3741-9D86-87FF07FEEB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5267" y="1022826"/>
            <a:ext cx="6705056" cy="5768672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E1F0EC8-6F5A-AF4D-B35C-415EEDCD3218}"/>
              </a:ext>
            </a:extLst>
          </p:cNvPr>
          <p:cNvSpPr txBox="1">
            <a:spLocks/>
          </p:cNvSpPr>
          <p:nvPr/>
        </p:nvSpPr>
        <p:spPr>
          <a:xfrm>
            <a:off x="1415454" y="1700227"/>
            <a:ext cx="2875772" cy="762907"/>
          </a:xfrm>
          <a:prstGeom prst="rect">
            <a:avLst/>
          </a:prstGeom>
          <a:ln>
            <a:solidFill>
              <a:schemeClr val="tx1">
                <a:lumMod val="9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600" i="1" dirty="0"/>
              <a:t>This Proto-</a:t>
            </a:r>
            <a:r>
              <a:rPr lang="en-US" sz="1600" i="1" dirty="0" err="1"/>
              <a:t>vEB</a:t>
            </a:r>
            <a:r>
              <a:rPr lang="en-US" sz="1600" i="1" dirty="0"/>
              <a:t> Tree stores the set </a:t>
            </a:r>
            <a:r>
              <a:rPr lang="en-US" sz="1600" b="1" i="1" dirty="0"/>
              <a:t>{2, 3, 4, 5, 7, 14, 15}</a:t>
            </a:r>
          </a:p>
        </p:txBody>
      </p:sp>
    </p:spTree>
    <p:extLst>
      <p:ext uri="{BB962C8B-B14F-4D97-AF65-F5344CB8AC3E}">
        <p14:creationId xmlns:p14="http://schemas.microsoft.com/office/powerpoint/2010/main" val="9399655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VEB-Tree Operations: Minimum/Maximum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67E0EDE-F53A-8341-AC3F-C90A9D29D276}"/>
              </a:ext>
            </a:extLst>
          </p:cNvPr>
          <p:cNvSpPr txBox="1">
            <a:spLocks/>
          </p:cNvSpPr>
          <p:nvPr/>
        </p:nvSpPr>
        <p:spPr>
          <a:xfrm>
            <a:off x="2536043" y="1390090"/>
            <a:ext cx="7116736" cy="6299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i="1" dirty="0"/>
              <a:t>Minimum / Maximum: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008B01-DAA2-314C-9B2B-2BE7C74AF9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6800" y="2454346"/>
            <a:ext cx="3860800" cy="1257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E59C0AF-4882-4643-B737-A80D06A597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8298" y="4145999"/>
            <a:ext cx="3873500" cy="118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35687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VEB-Tree Operations: Member / Search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67E0EDE-F53A-8341-AC3F-C90A9D29D276}"/>
              </a:ext>
            </a:extLst>
          </p:cNvPr>
          <p:cNvSpPr txBox="1">
            <a:spLocks/>
          </p:cNvSpPr>
          <p:nvPr/>
        </p:nvSpPr>
        <p:spPr>
          <a:xfrm>
            <a:off x="2206023" y="1363715"/>
            <a:ext cx="3005536" cy="494819"/>
          </a:xfrm>
          <a:prstGeom prst="rect">
            <a:avLst/>
          </a:prstGeom>
          <a:ln>
            <a:solidFill>
              <a:schemeClr val="tx1">
                <a:lumMod val="9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i="1" dirty="0"/>
              <a:t>Member(V, x)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D3E859-6E85-D742-BA9B-DFC39747EB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7062" y="1953130"/>
            <a:ext cx="8407400" cy="2603500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AF3F786-25AB-724F-A82B-8DCCE8AD093F}"/>
              </a:ext>
            </a:extLst>
          </p:cNvPr>
          <p:cNvSpPr txBox="1">
            <a:spLocks/>
          </p:cNvSpPr>
          <p:nvPr/>
        </p:nvSpPr>
        <p:spPr>
          <a:xfrm>
            <a:off x="2505569" y="5483495"/>
            <a:ext cx="5952635" cy="83059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i="1" dirty="0"/>
              <a:t>Note that if the element we are looking for will be the min or max at some point if it is present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EEAB2EA-4C3B-C047-B56D-373417637C0B}"/>
              </a:ext>
            </a:extLst>
          </p:cNvPr>
          <p:cNvCxnSpPr>
            <a:cxnSpLocks/>
          </p:cNvCxnSpPr>
          <p:nvPr/>
        </p:nvCxnSpPr>
        <p:spPr>
          <a:xfrm flipH="1" flipV="1">
            <a:off x="3208283" y="4682759"/>
            <a:ext cx="465083" cy="740579"/>
          </a:xfrm>
          <a:prstGeom prst="line">
            <a:avLst/>
          </a:prstGeom>
          <a:ln>
            <a:solidFill>
              <a:schemeClr val="tx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897973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VEB-Tree Operations: Successor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67E0EDE-F53A-8341-AC3F-C90A9D29D276}"/>
              </a:ext>
            </a:extLst>
          </p:cNvPr>
          <p:cNvSpPr txBox="1">
            <a:spLocks/>
          </p:cNvSpPr>
          <p:nvPr/>
        </p:nvSpPr>
        <p:spPr>
          <a:xfrm>
            <a:off x="2536043" y="1074206"/>
            <a:ext cx="7116736" cy="6714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i="1" dirty="0"/>
              <a:t>Successor(V, x)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D3C017-7312-424C-AA51-0880F577D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5328" y="1581499"/>
            <a:ext cx="7958166" cy="4887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76206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VEB-Tree Operations: Successor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67E0EDE-F53A-8341-AC3F-C90A9D29D276}"/>
              </a:ext>
            </a:extLst>
          </p:cNvPr>
          <p:cNvSpPr txBox="1">
            <a:spLocks/>
          </p:cNvSpPr>
          <p:nvPr/>
        </p:nvSpPr>
        <p:spPr>
          <a:xfrm>
            <a:off x="79497" y="1242206"/>
            <a:ext cx="5922371" cy="374072"/>
          </a:xfrm>
          <a:prstGeom prst="rect">
            <a:avLst/>
          </a:prstGeom>
          <a:ln>
            <a:solidFill>
              <a:schemeClr val="tx1">
                <a:lumMod val="95000"/>
              </a:schemeClr>
            </a:solidFill>
          </a:ln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i="1" u="sng" dirty="0"/>
              <a:t>Example</a:t>
            </a:r>
            <a:r>
              <a:rPr lang="en-US" sz="2000" i="1" dirty="0"/>
              <a:t>: Successor(V, 5)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D3C017-7312-424C-AA51-0880F577D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98" y="1693646"/>
            <a:ext cx="5922371" cy="363748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640653F-F850-F649-96B4-77B6861DB2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5785" y="1244601"/>
            <a:ext cx="6033268" cy="5190702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14FD730-01AD-9249-8FC4-5EBDA5624419}"/>
              </a:ext>
            </a:extLst>
          </p:cNvPr>
          <p:cNvSpPr txBox="1">
            <a:spLocks/>
          </p:cNvSpPr>
          <p:nvPr/>
        </p:nvSpPr>
        <p:spPr>
          <a:xfrm>
            <a:off x="1708030" y="5710688"/>
            <a:ext cx="4293838" cy="474452"/>
          </a:xfrm>
          <a:prstGeom prst="rect">
            <a:avLst/>
          </a:prstGeom>
          <a:ln>
            <a:solidFill>
              <a:schemeClr val="tx1">
                <a:lumMod val="9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600" i="1" dirty="0"/>
              <a:t>Recall that this tree stores: </a:t>
            </a:r>
            <a:r>
              <a:rPr lang="en-US" sz="1600" b="1" i="1" dirty="0"/>
              <a:t>{2, 3, 4, 5, 7, 14, 15}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ACFD825-C35C-B14C-BB13-07E302CEFD81}"/>
              </a:ext>
            </a:extLst>
          </p:cNvPr>
          <p:cNvSpPr/>
          <p:nvPr/>
        </p:nvSpPr>
        <p:spPr>
          <a:xfrm>
            <a:off x="8292244" y="1285749"/>
            <a:ext cx="2266899" cy="801187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54E34BD-861E-EF4B-887F-56422F7EA19A}"/>
              </a:ext>
            </a:extLst>
          </p:cNvPr>
          <p:cNvSpPr txBox="1">
            <a:spLocks/>
          </p:cNvSpPr>
          <p:nvPr/>
        </p:nvSpPr>
        <p:spPr>
          <a:xfrm>
            <a:off x="6666435" y="1233298"/>
            <a:ext cx="1680239" cy="92744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i="1" dirty="0">
                <a:solidFill>
                  <a:schemeClr val="accent5"/>
                </a:solidFill>
              </a:rPr>
              <a:t>Successor(this, 5)</a:t>
            </a:r>
            <a:br>
              <a:rPr lang="en-US" sz="2000" b="1" i="1" dirty="0">
                <a:solidFill>
                  <a:schemeClr val="accent5"/>
                </a:solidFill>
              </a:rPr>
            </a:br>
            <a:r>
              <a:rPr lang="en-US" sz="2000" b="1" i="1" dirty="0">
                <a:solidFill>
                  <a:schemeClr val="accent5"/>
                </a:solidFill>
              </a:rPr>
              <a:t>high(5) = 1</a:t>
            </a:r>
            <a:br>
              <a:rPr lang="en-US" sz="2000" b="1" i="1" dirty="0">
                <a:solidFill>
                  <a:schemeClr val="accent5"/>
                </a:solidFill>
              </a:rPr>
            </a:br>
            <a:r>
              <a:rPr lang="en-US" sz="2000" b="1" i="1" dirty="0">
                <a:solidFill>
                  <a:schemeClr val="accent5"/>
                </a:solidFill>
              </a:rPr>
              <a:t>low(5) = 1</a:t>
            </a:r>
            <a:endParaRPr lang="en-US" sz="2000" i="1" dirty="0">
              <a:solidFill>
                <a:schemeClr val="accent5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A75762C-D57B-B647-B72F-5D42D531A8AC}"/>
              </a:ext>
            </a:extLst>
          </p:cNvPr>
          <p:cNvSpPr/>
          <p:nvPr/>
        </p:nvSpPr>
        <p:spPr>
          <a:xfrm>
            <a:off x="1793473" y="3276599"/>
            <a:ext cx="3301041" cy="290794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EB40F72-461F-3040-B214-AB4BC9D27320}"/>
              </a:ext>
            </a:extLst>
          </p:cNvPr>
          <p:cNvSpPr/>
          <p:nvPr/>
        </p:nvSpPr>
        <p:spPr>
          <a:xfrm>
            <a:off x="11146973" y="2304711"/>
            <a:ext cx="576944" cy="296975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90ED8947-D76B-6E40-AA3A-41E7F933E73E}"/>
              </a:ext>
            </a:extLst>
          </p:cNvPr>
          <p:cNvSpPr txBox="1">
            <a:spLocks/>
          </p:cNvSpPr>
          <p:nvPr/>
        </p:nvSpPr>
        <p:spPr>
          <a:xfrm>
            <a:off x="10776858" y="1534885"/>
            <a:ext cx="1480456" cy="38637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i="1" dirty="0">
                <a:solidFill>
                  <a:schemeClr val="accent3"/>
                </a:solidFill>
              </a:rPr>
              <a:t>max-low=3</a:t>
            </a:r>
            <a:endParaRPr lang="en-US" sz="2000" i="1" dirty="0">
              <a:solidFill>
                <a:schemeClr val="accent3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00EC5CF-10EC-5642-B1C5-3C4BC260734F}"/>
              </a:ext>
            </a:extLst>
          </p:cNvPr>
          <p:cNvSpPr/>
          <p:nvPr/>
        </p:nvSpPr>
        <p:spPr>
          <a:xfrm>
            <a:off x="773783" y="3589165"/>
            <a:ext cx="5050074" cy="604317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27669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VEB-Tree Operations: Successor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67E0EDE-F53A-8341-AC3F-C90A9D29D276}"/>
              </a:ext>
            </a:extLst>
          </p:cNvPr>
          <p:cNvSpPr txBox="1">
            <a:spLocks/>
          </p:cNvSpPr>
          <p:nvPr/>
        </p:nvSpPr>
        <p:spPr>
          <a:xfrm>
            <a:off x="79497" y="1242206"/>
            <a:ext cx="5922371" cy="374072"/>
          </a:xfrm>
          <a:prstGeom prst="rect">
            <a:avLst/>
          </a:prstGeom>
          <a:ln>
            <a:solidFill>
              <a:schemeClr val="tx1">
                <a:lumMod val="95000"/>
              </a:schemeClr>
            </a:solidFill>
          </a:ln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i="1" u="sng" dirty="0"/>
              <a:t>Example</a:t>
            </a:r>
            <a:r>
              <a:rPr lang="en-US" sz="2000" i="1" dirty="0"/>
              <a:t>: Successor(V, 5)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D3C017-7312-424C-AA51-0880F577D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98" y="1693646"/>
            <a:ext cx="5922371" cy="363748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640653F-F850-F649-96B4-77B6861DB2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5785" y="1244601"/>
            <a:ext cx="6033268" cy="5190702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14FD730-01AD-9249-8FC4-5EBDA5624419}"/>
              </a:ext>
            </a:extLst>
          </p:cNvPr>
          <p:cNvSpPr txBox="1">
            <a:spLocks/>
          </p:cNvSpPr>
          <p:nvPr/>
        </p:nvSpPr>
        <p:spPr>
          <a:xfrm>
            <a:off x="1708030" y="5710688"/>
            <a:ext cx="4293838" cy="474452"/>
          </a:xfrm>
          <a:prstGeom prst="rect">
            <a:avLst/>
          </a:prstGeom>
          <a:ln>
            <a:solidFill>
              <a:schemeClr val="tx1">
                <a:lumMod val="9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600" i="1" dirty="0"/>
              <a:t>Recall that this tree stores: </a:t>
            </a:r>
            <a:r>
              <a:rPr lang="en-US" sz="1600" b="1" i="1" dirty="0"/>
              <a:t>{2, 3, 4, 5, 7, 14, 15}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ACFD825-C35C-B14C-BB13-07E302CEFD81}"/>
              </a:ext>
            </a:extLst>
          </p:cNvPr>
          <p:cNvSpPr/>
          <p:nvPr/>
        </p:nvSpPr>
        <p:spPr>
          <a:xfrm>
            <a:off x="9938657" y="2198227"/>
            <a:ext cx="1848981" cy="801187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54E34BD-861E-EF4B-887F-56422F7EA19A}"/>
              </a:ext>
            </a:extLst>
          </p:cNvPr>
          <p:cNvSpPr txBox="1">
            <a:spLocks/>
          </p:cNvSpPr>
          <p:nvPr/>
        </p:nvSpPr>
        <p:spPr>
          <a:xfrm>
            <a:off x="6633777" y="1276842"/>
            <a:ext cx="1680239" cy="92744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i="1" dirty="0">
                <a:solidFill>
                  <a:schemeClr val="accent5"/>
                </a:solidFill>
              </a:rPr>
              <a:t>Successor(this, 1)</a:t>
            </a:r>
            <a:br>
              <a:rPr lang="en-US" sz="2000" b="1" i="1" dirty="0">
                <a:solidFill>
                  <a:schemeClr val="accent5"/>
                </a:solidFill>
              </a:rPr>
            </a:br>
            <a:r>
              <a:rPr lang="en-US" sz="2000" b="1" i="1" dirty="0">
                <a:solidFill>
                  <a:schemeClr val="accent5"/>
                </a:solidFill>
              </a:rPr>
              <a:t>high(1) = 0</a:t>
            </a:r>
            <a:br>
              <a:rPr lang="en-US" sz="2000" b="1" i="1" dirty="0">
                <a:solidFill>
                  <a:schemeClr val="accent5"/>
                </a:solidFill>
              </a:rPr>
            </a:br>
            <a:r>
              <a:rPr lang="en-US" sz="2000" b="1" i="1" dirty="0">
                <a:solidFill>
                  <a:schemeClr val="accent5"/>
                </a:solidFill>
              </a:rPr>
              <a:t>low(1) = 1</a:t>
            </a:r>
            <a:endParaRPr lang="en-US" sz="2000" i="1" dirty="0">
              <a:solidFill>
                <a:schemeClr val="accent5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A75762C-D57B-B647-B72F-5D42D531A8AC}"/>
              </a:ext>
            </a:extLst>
          </p:cNvPr>
          <p:cNvSpPr/>
          <p:nvPr/>
        </p:nvSpPr>
        <p:spPr>
          <a:xfrm>
            <a:off x="1751574" y="3276599"/>
            <a:ext cx="3301041" cy="290794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EB40F72-461F-3040-B214-AB4BC9D27320}"/>
              </a:ext>
            </a:extLst>
          </p:cNvPr>
          <p:cNvSpPr/>
          <p:nvPr/>
        </p:nvSpPr>
        <p:spPr>
          <a:xfrm>
            <a:off x="10563789" y="3845379"/>
            <a:ext cx="576944" cy="296975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90ED8947-D76B-6E40-AA3A-41E7F933E73E}"/>
              </a:ext>
            </a:extLst>
          </p:cNvPr>
          <p:cNvSpPr txBox="1">
            <a:spLocks/>
          </p:cNvSpPr>
          <p:nvPr/>
        </p:nvSpPr>
        <p:spPr>
          <a:xfrm>
            <a:off x="10638597" y="1383129"/>
            <a:ext cx="1480456" cy="38637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i="1" dirty="0">
                <a:solidFill>
                  <a:schemeClr val="accent3"/>
                </a:solidFill>
              </a:rPr>
              <a:t>max-low=1</a:t>
            </a:r>
            <a:endParaRPr lang="en-US" sz="2000" i="1" dirty="0">
              <a:solidFill>
                <a:schemeClr val="accent3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00EC5CF-10EC-5642-B1C5-3C4BC260734F}"/>
              </a:ext>
            </a:extLst>
          </p:cNvPr>
          <p:cNvSpPr/>
          <p:nvPr/>
        </p:nvSpPr>
        <p:spPr>
          <a:xfrm>
            <a:off x="817327" y="4193483"/>
            <a:ext cx="5050074" cy="1086089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832C736-A4E5-DF47-ABF0-810E75BEE405}"/>
              </a:ext>
            </a:extLst>
          </p:cNvPr>
          <p:cNvSpPr/>
          <p:nvPr/>
        </p:nvSpPr>
        <p:spPr>
          <a:xfrm>
            <a:off x="1191280" y="4204369"/>
            <a:ext cx="4665235" cy="204346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5A6BD33-1DB2-6143-84E9-6957331642A6}"/>
              </a:ext>
            </a:extLst>
          </p:cNvPr>
          <p:cNvSpPr/>
          <p:nvPr/>
        </p:nvSpPr>
        <p:spPr>
          <a:xfrm>
            <a:off x="9951121" y="3845379"/>
            <a:ext cx="612668" cy="296975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56E05C5-0905-9D4C-A78B-76A7EE58BBB3}"/>
              </a:ext>
            </a:extLst>
          </p:cNvPr>
          <p:cNvSpPr/>
          <p:nvPr/>
        </p:nvSpPr>
        <p:spPr>
          <a:xfrm>
            <a:off x="11191991" y="3143801"/>
            <a:ext cx="477495" cy="1038796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A600E595-4509-3B4A-9CE9-E7A443F95FAB}"/>
              </a:ext>
            </a:extLst>
          </p:cNvPr>
          <p:cNvSpPr txBox="1">
            <a:spLocks/>
          </p:cNvSpPr>
          <p:nvPr/>
        </p:nvSpPr>
        <p:spPr>
          <a:xfrm>
            <a:off x="6349626" y="4736527"/>
            <a:ext cx="1480456" cy="38637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i="1" dirty="0" err="1">
                <a:solidFill>
                  <a:schemeClr val="accent2"/>
                </a:solidFill>
              </a:rPr>
              <a:t>succ</a:t>
            </a:r>
            <a:r>
              <a:rPr lang="en-US" sz="2000" b="1" i="1" dirty="0">
                <a:solidFill>
                  <a:schemeClr val="accent2"/>
                </a:solidFill>
              </a:rPr>
              <a:t>-cluster=1</a:t>
            </a:r>
            <a:endParaRPr lang="en-US" sz="2000" i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545946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VEB-Tree Operations: Successor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67E0EDE-F53A-8341-AC3F-C90A9D29D276}"/>
              </a:ext>
            </a:extLst>
          </p:cNvPr>
          <p:cNvSpPr txBox="1">
            <a:spLocks/>
          </p:cNvSpPr>
          <p:nvPr/>
        </p:nvSpPr>
        <p:spPr>
          <a:xfrm>
            <a:off x="79497" y="1242206"/>
            <a:ext cx="5922371" cy="374072"/>
          </a:xfrm>
          <a:prstGeom prst="rect">
            <a:avLst/>
          </a:prstGeom>
          <a:ln>
            <a:solidFill>
              <a:schemeClr val="tx1">
                <a:lumMod val="95000"/>
              </a:schemeClr>
            </a:solidFill>
          </a:ln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i="1" u="sng" dirty="0"/>
              <a:t>Example</a:t>
            </a:r>
            <a:r>
              <a:rPr lang="en-US" sz="2000" i="1" dirty="0"/>
              <a:t>: Successor(V, 5)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D3C017-7312-424C-AA51-0880F577D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98" y="1693646"/>
            <a:ext cx="5922371" cy="363748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640653F-F850-F649-96B4-77B6861DB2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5785" y="1244601"/>
            <a:ext cx="6033268" cy="5190702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14FD730-01AD-9249-8FC4-5EBDA5624419}"/>
              </a:ext>
            </a:extLst>
          </p:cNvPr>
          <p:cNvSpPr txBox="1">
            <a:spLocks/>
          </p:cNvSpPr>
          <p:nvPr/>
        </p:nvSpPr>
        <p:spPr>
          <a:xfrm>
            <a:off x="1708030" y="5710688"/>
            <a:ext cx="4293838" cy="474452"/>
          </a:xfrm>
          <a:prstGeom prst="rect">
            <a:avLst/>
          </a:prstGeom>
          <a:ln>
            <a:solidFill>
              <a:schemeClr val="tx1">
                <a:lumMod val="9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600" i="1" dirty="0"/>
              <a:t>Recall that this tree stores: </a:t>
            </a:r>
            <a:r>
              <a:rPr lang="en-US" sz="1600" b="1" i="1" dirty="0"/>
              <a:t>{2, 3, 4, 5, 7, 14, 15}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832C736-A4E5-DF47-ABF0-810E75BEE405}"/>
              </a:ext>
            </a:extLst>
          </p:cNvPr>
          <p:cNvSpPr/>
          <p:nvPr/>
        </p:nvSpPr>
        <p:spPr>
          <a:xfrm>
            <a:off x="387380" y="2038021"/>
            <a:ext cx="2562649" cy="859017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5A6BD33-1DB2-6143-84E9-6957331642A6}"/>
              </a:ext>
            </a:extLst>
          </p:cNvPr>
          <p:cNvSpPr/>
          <p:nvPr/>
        </p:nvSpPr>
        <p:spPr>
          <a:xfrm>
            <a:off x="9951121" y="3145973"/>
            <a:ext cx="612668" cy="1039925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A600E595-4509-3B4A-9CE9-E7A443F95FAB}"/>
              </a:ext>
            </a:extLst>
          </p:cNvPr>
          <p:cNvSpPr txBox="1">
            <a:spLocks/>
          </p:cNvSpPr>
          <p:nvPr/>
        </p:nvSpPr>
        <p:spPr>
          <a:xfrm>
            <a:off x="2950029" y="2192588"/>
            <a:ext cx="1480456" cy="38637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i="1" dirty="0">
                <a:solidFill>
                  <a:schemeClr val="accent2"/>
                </a:solidFill>
              </a:rPr>
              <a:t>return 1</a:t>
            </a:r>
            <a:endParaRPr lang="en-US" sz="2000" i="1" dirty="0">
              <a:solidFill>
                <a:schemeClr val="accent2"/>
              </a:solidFill>
            </a:endParaRP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456E6956-22D9-6F40-9715-7183E4BFB615}"/>
              </a:ext>
            </a:extLst>
          </p:cNvPr>
          <p:cNvSpPr txBox="1">
            <a:spLocks/>
          </p:cNvSpPr>
          <p:nvPr/>
        </p:nvSpPr>
        <p:spPr>
          <a:xfrm>
            <a:off x="6357257" y="1500461"/>
            <a:ext cx="1785257" cy="38637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i="1" dirty="0">
                <a:solidFill>
                  <a:schemeClr val="accent2"/>
                </a:solidFill>
              </a:rPr>
              <a:t>Successor(this, 0)</a:t>
            </a:r>
            <a:endParaRPr lang="en-US" sz="2000" i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241103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VEB-Tree Operations: Successor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67E0EDE-F53A-8341-AC3F-C90A9D29D276}"/>
              </a:ext>
            </a:extLst>
          </p:cNvPr>
          <p:cNvSpPr txBox="1">
            <a:spLocks/>
          </p:cNvSpPr>
          <p:nvPr/>
        </p:nvSpPr>
        <p:spPr>
          <a:xfrm>
            <a:off x="79497" y="1242206"/>
            <a:ext cx="5922371" cy="374072"/>
          </a:xfrm>
          <a:prstGeom prst="rect">
            <a:avLst/>
          </a:prstGeom>
          <a:ln>
            <a:solidFill>
              <a:schemeClr val="tx1">
                <a:lumMod val="95000"/>
              </a:schemeClr>
            </a:solidFill>
          </a:ln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i="1" u="sng" dirty="0"/>
              <a:t>Example</a:t>
            </a:r>
            <a:r>
              <a:rPr lang="en-US" sz="2000" i="1" dirty="0"/>
              <a:t>: Successor(V, 5)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D3C017-7312-424C-AA51-0880F577D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98" y="1693646"/>
            <a:ext cx="5922371" cy="363748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640653F-F850-F649-96B4-77B6861DB2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5785" y="1244601"/>
            <a:ext cx="6033268" cy="5190702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14FD730-01AD-9249-8FC4-5EBDA5624419}"/>
              </a:ext>
            </a:extLst>
          </p:cNvPr>
          <p:cNvSpPr txBox="1">
            <a:spLocks/>
          </p:cNvSpPr>
          <p:nvPr/>
        </p:nvSpPr>
        <p:spPr>
          <a:xfrm>
            <a:off x="1708030" y="5710688"/>
            <a:ext cx="4293838" cy="474452"/>
          </a:xfrm>
          <a:prstGeom prst="rect">
            <a:avLst/>
          </a:prstGeom>
          <a:ln>
            <a:solidFill>
              <a:schemeClr val="tx1">
                <a:lumMod val="9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600" i="1" dirty="0"/>
              <a:t>Recall that this tree stores: </a:t>
            </a:r>
            <a:r>
              <a:rPr lang="en-US" sz="1600" b="1" i="1" dirty="0"/>
              <a:t>{2, 3, 4, 5, 7, 14, 15}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ACFD825-C35C-B14C-BB13-07E302CEFD81}"/>
              </a:ext>
            </a:extLst>
          </p:cNvPr>
          <p:cNvSpPr/>
          <p:nvPr/>
        </p:nvSpPr>
        <p:spPr>
          <a:xfrm>
            <a:off x="9938657" y="2198227"/>
            <a:ext cx="1848981" cy="801187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54E34BD-861E-EF4B-887F-56422F7EA19A}"/>
              </a:ext>
            </a:extLst>
          </p:cNvPr>
          <p:cNvSpPr txBox="1">
            <a:spLocks/>
          </p:cNvSpPr>
          <p:nvPr/>
        </p:nvSpPr>
        <p:spPr>
          <a:xfrm>
            <a:off x="6633777" y="1276842"/>
            <a:ext cx="1680239" cy="92744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i="1" dirty="0">
                <a:solidFill>
                  <a:schemeClr val="accent5"/>
                </a:solidFill>
              </a:rPr>
              <a:t>Successor(this, 1)</a:t>
            </a:r>
            <a:br>
              <a:rPr lang="en-US" sz="2000" b="1" i="1" dirty="0">
                <a:solidFill>
                  <a:schemeClr val="accent5"/>
                </a:solidFill>
              </a:rPr>
            </a:br>
            <a:r>
              <a:rPr lang="en-US" sz="2000" b="1" i="1" dirty="0">
                <a:solidFill>
                  <a:schemeClr val="accent5"/>
                </a:solidFill>
              </a:rPr>
              <a:t>high(1) = 0</a:t>
            </a:r>
            <a:br>
              <a:rPr lang="en-US" sz="2000" b="1" i="1" dirty="0">
                <a:solidFill>
                  <a:schemeClr val="accent5"/>
                </a:solidFill>
              </a:rPr>
            </a:br>
            <a:r>
              <a:rPr lang="en-US" sz="2000" b="1" i="1" dirty="0">
                <a:solidFill>
                  <a:schemeClr val="accent5"/>
                </a:solidFill>
              </a:rPr>
              <a:t>low(1) = 1</a:t>
            </a:r>
            <a:endParaRPr lang="en-US" sz="2000" i="1" dirty="0">
              <a:solidFill>
                <a:schemeClr val="accent5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00EC5CF-10EC-5642-B1C5-3C4BC260734F}"/>
              </a:ext>
            </a:extLst>
          </p:cNvPr>
          <p:cNvSpPr/>
          <p:nvPr/>
        </p:nvSpPr>
        <p:spPr>
          <a:xfrm>
            <a:off x="817327" y="4193483"/>
            <a:ext cx="5050074" cy="1086089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56E05C5-0905-9D4C-A78B-76A7EE58BBB3}"/>
              </a:ext>
            </a:extLst>
          </p:cNvPr>
          <p:cNvSpPr/>
          <p:nvPr/>
        </p:nvSpPr>
        <p:spPr>
          <a:xfrm>
            <a:off x="11191991" y="3143801"/>
            <a:ext cx="477495" cy="1038796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A600E595-4509-3B4A-9CE9-E7A443F95FAB}"/>
              </a:ext>
            </a:extLst>
          </p:cNvPr>
          <p:cNvSpPr txBox="1">
            <a:spLocks/>
          </p:cNvSpPr>
          <p:nvPr/>
        </p:nvSpPr>
        <p:spPr>
          <a:xfrm>
            <a:off x="2645230" y="1748075"/>
            <a:ext cx="3356638" cy="130576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i="1" dirty="0">
                <a:solidFill>
                  <a:schemeClr val="accent2"/>
                </a:solidFill>
              </a:rPr>
              <a:t>min will return 1</a:t>
            </a:r>
            <a:br>
              <a:rPr lang="en-US" sz="2000" i="1" dirty="0">
                <a:solidFill>
                  <a:schemeClr val="accent2"/>
                </a:solidFill>
              </a:rPr>
            </a:br>
            <a:r>
              <a:rPr lang="en-US" sz="2000" i="1" dirty="0" err="1">
                <a:solidFill>
                  <a:schemeClr val="accent2"/>
                </a:solidFill>
              </a:rPr>
              <a:t>succ</a:t>
            </a:r>
            <a:r>
              <a:rPr lang="en-US" sz="2000" i="1" dirty="0">
                <a:solidFill>
                  <a:schemeClr val="accent2"/>
                </a:solidFill>
              </a:rPr>
              <a:t>-cluster is 1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i="1" dirty="0">
                <a:solidFill>
                  <a:schemeClr val="accent2"/>
                </a:solidFill>
              </a:rPr>
              <a:t>index(</a:t>
            </a:r>
            <a:r>
              <a:rPr lang="en-US" sz="2000" i="1" dirty="0" err="1">
                <a:solidFill>
                  <a:schemeClr val="accent2"/>
                </a:solidFill>
              </a:rPr>
              <a:t>succ</a:t>
            </a:r>
            <a:r>
              <a:rPr lang="en-US" sz="2000" i="1" dirty="0">
                <a:solidFill>
                  <a:schemeClr val="accent2"/>
                </a:solidFill>
              </a:rPr>
              <a:t>-cluster, offset) = index(1,1) = 1*2 + 1 = </a:t>
            </a:r>
            <a:r>
              <a:rPr lang="en-US" sz="2000" b="1" i="1" dirty="0">
                <a:solidFill>
                  <a:schemeClr val="accent2"/>
                </a:solidFill>
              </a:rPr>
              <a:t>3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FA91179-A5D2-4547-B7F9-9892EC347ACE}"/>
              </a:ext>
            </a:extLst>
          </p:cNvPr>
          <p:cNvSpPr/>
          <p:nvPr/>
        </p:nvSpPr>
        <p:spPr>
          <a:xfrm>
            <a:off x="1141411" y="4811486"/>
            <a:ext cx="4638903" cy="468086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987702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VEB-Tree Operations: Successor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67E0EDE-F53A-8341-AC3F-C90A9D29D276}"/>
              </a:ext>
            </a:extLst>
          </p:cNvPr>
          <p:cNvSpPr txBox="1">
            <a:spLocks/>
          </p:cNvSpPr>
          <p:nvPr/>
        </p:nvSpPr>
        <p:spPr>
          <a:xfrm>
            <a:off x="79497" y="1242206"/>
            <a:ext cx="5922371" cy="374072"/>
          </a:xfrm>
          <a:prstGeom prst="rect">
            <a:avLst/>
          </a:prstGeom>
          <a:ln>
            <a:solidFill>
              <a:schemeClr val="tx1">
                <a:lumMod val="95000"/>
              </a:schemeClr>
            </a:solidFill>
          </a:ln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i="1" u="sng" dirty="0"/>
              <a:t>Example</a:t>
            </a:r>
            <a:r>
              <a:rPr lang="en-US" sz="2000" i="1" dirty="0"/>
              <a:t>: Successor(V, 5)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D3C017-7312-424C-AA51-0880F577D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98" y="1693646"/>
            <a:ext cx="5922371" cy="363748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640653F-F850-F649-96B4-77B6861DB2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5785" y="1244601"/>
            <a:ext cx="6033268" cy="5190702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14FD730-01AD-9249-8FC4-5EBDA5624419}"/>
              </a:ext>
            </a:extLst>
          </p:cNvPr>
          <p:cNvSpPr txBox="1">
            <a:spLocks/>
          </p:cNvSpPr>
          <p:nvPr/>
        </p:nvSpPr>
        <p:spPr>
          <a:xfrm>
            <a:off x="1708030" y="5710688"/>
            <a:ext cx="4293838" cy="474452"/>
          </a:xfrm>
          <a:prstGeom prst="rect">
            <a:avLst/>
          </a:prstGeom>
          <a:ln>
            <a:solidFill>
              <a:schemeClr val="tx1">
                <a:lumMod val="9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600" i="1" dirty="0"/>
              <a:t>Recall that this tree stores: </a:t>
            </a:r>
            <a:r>
              <a:rPr lang="en-US" sz="1600" b="1" i="1" dirty="0"/>
              <a:t>{2, 3, 4, 5, 7, 14, 15}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ACFD825-C35C-B14C-BB13-07E302CEFD81}"/>
              </a:ext>
            </a:extLst>
          </p:cNvPr>
          <p:cNvSpPr/>
          <p:nvPr/>
        </p:nvSpPr>
        <p:spPr>
          <a:xfrm>
            <a:off x="8397932" y="1271327"/>
            <a:ext cx="2063239" cy="801187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00EC5CF-10EC-5642-B1C5-3C4BC260734F}"/>
              </a:ext>
            </a:extLst>
          </p:cNvPr>
          <p:cNvSpPr/>
          <p:nvPr/>
        </p:nvSpPr>
        <p:spPr>
          <a:xfrm>
            <a:off x="817327" y="3551225"/>
            <a:ext cx="5050074" cy="650662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A600E595-4509-3B4A-9CE9-E7A443F95FAB}"/>
              </a:ext>
            </a:extLst>
          </p:cNvPr>
          <p:cNvSpPr txBox="1">
            <a:spLocks/>
          </p:cNvSpPr>
          <p:nvPr/>
        </p:nvSpPr>
        <p:spPr>
          <a:xfrm>
            <a:off x="2645230" y="1878703"/>
            <a:ext cx="3356638" cy="87538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i="1" dirty="0">
                <a:solidFill>
                  <a:schemeClr val="accent5"/>
                </a:solidFill>
              </a:rPr>
              <a:t>offset = 3 (from prev. slide)</a:t>
            </a:r>
            <a:br>
              <a:rPr lang="en-US" sz="2000" i="1" dirty="0">
                <a:solidFill>
                  <a:schemeClr val="accent5"/>
                </a:solidFill>
              </a:rPr>
            </a:br>
            <a:r>
              <a:rPr lang="en-US" sz="2000" i="1" dirty="0">
                <a:solidFill>
                  <a:schemeClr val="accent5"/>
                </a:solidFill>
              </a:rPr>
              <a:t>index(1,3) = 1*4 + 3 = </a:t>
            </a:r>
            <a:r>
              <a:rPr lang="en-US" sz="2000" b="1" i="1" dirty="0">
                <a:solidFill>
                  <a:schemeClr val="accent5"/>
                </a:solidFill>
              </a:rPr>
              <a:t>7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12B75F21-324C-8E4E-83A1-8480E063C662}"/>
              </a:ext>
            </a:extLst>
          </p:cNvPr>
          <p:cNvSpPr txBox="1">
            <a:spLocks/>
          </p:cNvSpPr>
          <p:nvPr/>
        </p:nvSpPr>
        <p:spPr>
          <a:xfrm>
            <a:off x="6590233" y="1276840"/>
            <a:ext cx="1680239" cy="92744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i="1" dirty="0">
                <a:solidFill>
                  <a:schemeClr val="accent5"/>
                </a:solidFill>
              </a:rPr>
              <a:t>Successor(this, 5)</a:t>
            </a:r>
            <a:br>
              <a:rPr lang="en-US" sz="2000" b="1" i="1" dirty="0">
                <a:solidFill>
                  <a:schemeClr val="accent5"/>
                </a:solidFill>
              </a:rPr>
            </a:br>
            <a:r>
              <a:rPr lang="en-US" sz="2000" b="1" i="1" dirty="0">
                <a:solidFill>
                  <a:schemeClr val="accent5"/>
                </a:solidFill>
              </a:rPr>
              <a:t>high(5) = 1</a:t>
            </a:r>
            <a:br>
              <a:rPr lang="en-US" sz="2000" b="1" i="1" dirty="0">
                <a:solidFill>
                  <a:schemeClr val="accent5"/>
                </a:solidFill>
              </a:rPr>
            </a:br>
            <a:r>
              <a:rPr lang="en-US" sz="2000" b="1" i="1" dirty="0">
                <a:solidFill>
                  <a:schemeClr val="accent5"/>
                </a:solidFill>
              </a:rPr>
              <a:t>low(5) = 1</a:t>
            </a:r>
            <a:endParaRPr lang="en-US" sz="2000" i="1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28271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Main Idea + Example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67E0EDE-F53A-8341-AC3F-C90A9D29D276}"/>
              </a:ext>
            </a:extLst>
          </p:cNvPr>
          <p:cNvSpPr txBox="1">
            <a:spLocks/>
          </p:cNvSpPr>
          <p:nvPr/>
        </p:nvSpPr>
        <p:spPr>
          <a:xfrm>
            <a:off x="826209" y="1925428"/>
            <a:ext cx="4445875" cy="39729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b="1" i="1" u="sng" dirty="0"/>
              <a:t>IDEA</a:t>
            </a:r>
            <a:r>
              <a:rPr lang="en-US" sz="2000" i="1" dirty="0"/>
              <a:t>: Exploit the representation of the data to achieve better runtimes.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b="1" i="1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b="1" i="1" dirty="0"/>
              <a:t>If keys are integers within a known bounded range, we can take advantage of their bit representation achieve o(log n) performance for all operations.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b="1" i="1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000" b="1" i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B7AEBF-2464-F74B-B4AD-53641DEC66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2365" y="1917543"/>
            <a:ext cx="6362700" cy="3009900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204F47C-D958-9249-B0EF-968F1241B332}"/>
              </a:ext>
            </a:extLst>
          </p:cNvPr>
          <p:cNvSpPr txBox="1">
            <a:spLocks/>
          </p:cNvSpPr>
          <p:nvPr/>
        </p:nvSpPr>
        <p:spPr>
          <a:xfrm>
            <a:off x="5585737" y="4972543"/>
            <a:ext cx="6362700" cy="12927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i="1" dirty="0"/>
              <a:t>Radix Sort does this. Exploit the digit-based integer representation to sort in o(n log n) time. Sort by ones place, then tens, then hundreds, etc.</a:t>
            </a:r>
          </a:p>
        </p:txBody>
      </p:sp>
    </p:spTree>
    <p:extLst>
      <p:ext uri="{BB962C8B-B14F-4D97-AF65-F5344CB8AC3E}">
        <p14:creationId xmlns:p14="http://schemas.microsoft.com/office/powerpoint/2010/main" val="161018538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VEB-Tree Operations: Predecessor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67E0EDE-F53A-8341-AC3F-C90A9D29D276}"/>
              </a:ext>
            </a:extLst>
          </p:cNvPr>
          <p:cNvSpPr txBox="1">
            <a:spLocks/>
          </p:cNvSpPr>
          <p:nvPr/>
        </p:nvSpPr>
        <p:spPr>
          <a:xfrm>
            <a:off x="2536043" y="1049267"/>
            <a:ext cx="7116736" cy="5800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i="1" dirty="0"/>
              <a:t>Predecessor(V, x)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F822F6-B43B-2741-80EB-44A76E09DE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6043" y="1513742"/>
            <a:ext cx="7710151" cy="5153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67685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VEB-Tree Operations: Insert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67E0EDE-F53A-8341-AC3F-C90A9D29D276}"/>
              </a:ext>
            </a:extLst>
          </p:cNvPr>
          <p:cNvSpPr txBox="1">
            <a:spLocks/>
          </p:cNvSpPr>
          <p:nvPr/>
        </p:nvSpPr>
        <p:spPr>
          <a:xfrm>
            <a:off x="2278118" y="1107456"/>
            <a:ext cx="7116736" cy="4802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i="1" dirty="0"/>
              <a:t>Insert(V, x)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47A6B1-3DC1-8B4E-AE21-2A68D505EF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511" y="2454192"/>
            <a:ext cx="3247927" cy="103715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77D8935-B548-6440-8057-BF9F5142D2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5703" y="1830738"/>
            <a:ext cx="8497068" cy="4117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02989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VEB-Tree Operations: Delete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67E0EDE-F53A-8341-AC3F-C90A9D29D276}"/>
              </a:ext>
            </a:extLst>
          </p:cNvPr>
          <p:cNvSpPr txBox="1">
            <a:spLocks/>
          </p:cNvSpPr>
          <p:nvPr/>
        </p:nvSpPr>
        <p:spPr>
          <a:xfrm>
            <a:off x="2536043" y="799884"/>
            <a:ext cx="7116736" cy="4636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i="1" dirty="0"/>
              <a:t>Delete(V, x)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13BCF7-895C-B44C-A6B8-E18F5A07E9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7025" y="1213655"/>
            <a:ext cx="5752407" cy="5558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69782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19C56-21DC-0A40-AA49-9AF4AF4C9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391758981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Conclusions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36B35A7-33B4-2246-9592-F0BBDFD568CC}"/>
              </a:ext>
            </a:extLst>
          </p:cNvPr>
          <p:cNvSpPr txBox="1">
            <a:spLocks/>
          </p:cNvSpPr>
          <p:nvPr/>
        </p:nvSpPr>
        <p:spPr>
          <a:xfrm>
            <a:off x="2618509" y="1805152"/>
            <a:ext cx="8198632" cy="47449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i="1" u="sng" dirty="0"/>
              <a:t>Van </a:t>
            </a:r>
            <a:r>
              <a:rPr lang="en-US" sz="2000" b="1" i="1" u="sng" dirty="0" err="1"/>
              <a:t>Emde</a:t>
            </a:r>
            <a:r>
              <a:rPr lang="en-US" sz="2000" b="1" i="1" u="sng" dirty="0"/>
              <a:t> Boas Tree:</a:t>
            </a:r>
          </a:p>
          <a:p>
            <a:pPr lvl="1"/>
            <a:r>
              <a:rPr lang="en-US" sz="1600" dirty="0"/>
              <a:t>Are very fast, and a function of the universe (u) size</a:t>
            </a:r>
          </a:p>
          <a:p>
            <a:pPr lvl="1"/>
            <a:r>
              <a:rPr lang="en-US" sz="1600" dirty="0"/>
              <a:t>Takes advantage of the binary representations of integers to improve runtime</a:t>
            </a:r>
          </a:p>
          <a:p>
            <a:pPr lvl="1"/>
            <a:r>
              <a:rPr lang="en-US" sz="1600" dirty="0"/>
              <a:t>Is NOT generalizable to sets of any objects / things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br>
              <a:rPr lang="en-US" sz="2000" dirty="0"/>
            </a:b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6546415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19C56-21DC-0A40-AA49-9AF4AF4C92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1" y="1860330"/>
            <a:ext cx="9906000" cy="2175149"/>
          </a:xfrm>
        </p:spPr>
        <p:txBody>
          <a:bodyPr/>
          <a:lstStyle/>
          <a:p>
            <a:pPr algn="ctr"/>
            <a:r>
              <a:rPr lang="en-US" dirty="0"/>
              <a:t>Quick Aside: Radix Sort</a:t>
            </a:r>
          </a:p>
        </p:txBody>
      </p:sp>
    </p:spTree>
    <p:extLst>
      <p:ext uri="{BB962C8B-B14F-4D97-AF65-F5344CB8AC3E}">
        <p14:creationId xmlns:p14="http://schemas.microsoft.com/office/powerpoint/2010/main" val="6327648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41413" y="397799"/>
            <a:ext cx="9905998" cy="713668"/>
          </a:xfrm>
        </p:spPr>
        <p:txBody>
          <a:bodyPr/>
          <a:lstStyle/>
          <a:p>
            <a:pPr algn="ctr"/>
            <a:r>
              <a:rPr lang="en-US" dirty="0"/>
              <a:t>Radix sort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3325898" y="5112023"/>
                <a:ext cx="1917098" cy="953813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:r>
                  <a:rPr lang="en-US" sz="1800" dirty="0"/>
                  <a:t>Sort by ones digit in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dirty="0">
                        <a:latin typeface="Cambria Math" panose="02040503050406030204" pitchFamily="18" charset="0"/>
                      </a:rPr>
                      <m:t>O</m:t>
                    </m:r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dirty="0"/>
                  <a:t> time.</a:t>
                </a:r>
              </a:p>
            </p:txBody>
          </p:sp>
        </mc:Choice>
        <mc:Fallback xmlns=""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3325898" y="5112023"/>
                <a:ext cx="1917098" cy="953813"/>
              </a:xfrm>
              <a:blipFill>
                <a:blip r:embed="rId2"/>
                <a:stretch>
                  <a:fillRect r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8BCEA10E-4207-EA47-AA58-2BD763505D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9034" y="1535500"/>
            <a:ext cx="6362700" cy="3009900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97F64BF-9F18-1D41-9B35-C7C4016BC66E}"/>
              </a:ext>
            </a:extLst>
          </p:cNvPr>
          <p:cNvSpPr txBox="1">
            <a:spLocks/>
          </p:cNvSpPr>
          <p:nvPr/>
        </p:nvSpPr>
        <p:spPr>
          <a:xfrm>
            <a:off x="1038937" y="2216699"/>
            <a:ext cx="2746339" cy="1050703"/>
          </a:xfrm>
          <a:prstGeom prst="rect">
            <a:avLst/>
          </a:prstGeom>
          <a:ln>
            <a:solidFill>
              <a:schemeClr val="tx1">
                <a:lumMod val="9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600" i="1" dirty="0"/>
              <a:t>IDEA: Exploit How data is represented to get fast sorted runtimes.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4">
                <a:extLst>
                  <a:ext uri="{FF2B5EF4-FFF2-40B4-BE49-F238E27FC236}">
                    <a16:creationId xmlns:a16="http://schemas.microsoft.com/office/drawing/2014/main" id="{60C33DF3-632E-4348-B15A-68A25A81962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21835" y="5588929"/>
                <a:ext cx="1917098" cy="95381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SzPct val="125000"/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en-US" sz="1800" dirty="0"/>
                  <a:t>Then, stable sort by tens digit, again in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dirty="0"/>
                  <a:t> time</a:t>
                </a:r>
              </a:p>
            </p:txBody>
          </p:sp>
        </mc:Choice>
        <mc:Fallback xmlns="">
          <p:sp>
            <p:nvSpPr>
              <p:cNvPr id="9" name="Content Placeholder 4">
                <a:extLst>
                  <a:ext uri="{FF2B5EF4-FFF2-40B4-BE49-F238E27FC236}">
                    <a16:creationId xmlns:a16="http://schemas.microsoft.com/office/drawing/2014/main" id="{60C33DF3-632E-4348-B15A-68A25A8196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1835" y="5588929"/>
                <a:ext cx="1917098" cy="953813"/>
              </a:xfrm>
              <a:prstGeom prst="rect">
                <a:avLst/>
              </a:prstGeom>
              <a:blipFill>
                <a:blip r:embed="rId4"/>
                <a:stretch>
                  <a:fillRect l="-658" r="-3289"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9B3D6980-30FC-B04B-8632-C5AFA6C125B7}"/>
              </a:ext>
            </a:extLst>
          </p:cNvPr>
          <p:cNvSpPr txBox="1">
            <a:spLocks/>
          </p:cNvSpPr>
          <p:nvPr/>
        </p:nvSpPr>
        <p:spPr>
          <a:xfrm>
            <a:off x="8996717" y="5112022"/>
            <a:ext cx="1917098" cy="95381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dirty="0"/>
              <a:t>Stable sort by each digit after until all digits exhausted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0C7AA75-016F-9544-A0C6-BFA8A0EE06E0}"/>
              </a:ext>
            </a:extLst>
          </p:cNvPr>
          <p:cNvCxnSpPr>
            <a:stCxn id="5" idx="0"/>
          </p:cNvCxnSpPr>
          <p:nvPr/>
        </p:nvCxnSpPr>
        <p:spPr>
          <a:xfrm flipV="1">
            <a:off x="4284447" y="4674476"/>
            <a:ext cx="539420" cy="437547"/>
          </a:xfrm>
          <a:prstGeom prst="line">
            <a:avLst/>
          </a:prstGeom>
          <a:ln>
            <a:solidFill>
              <a:schemeClr val="tx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2D7A9AF-73D4-EC47-9019-DE8D38612E6F}"/>
              </a:ext>
            </a:extLst>
          </p:cNvPr>
          <p:cNvCxnSpPr>
            <a:cxnSpLocks/>
          </p:cNvCxnSpPr>
          <p:nvPr/>
        </p:nvCxnSpPr>
        <p:spPr>
          <a:xfrm flipV="1">
            <a:off x="7187930" y="4674476"/>
            <a:ext cx="0" cy="914453"/>
          </a:xfrm>
          <a:prstGeom prst="line">
            <a:avLst/>
          </a:prstGeom>
          <a:ln>
            <a:solidFill>
              <a:schemeClr val="tx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17F1E1E-AB7F-F243-9D84-A73288A8CAF2}"/>
              </a:ext>
            </a:extLst>
          </p:cNvPr>
          <p:cNvCxnSpPr>
            <a:cxnSpLocks/>
          </p:cNvCxnSpPr>
          <p:nvPr/>
        </p:nvCxnSpPr>
        <p:spPr>
          <a:xfrm flipH="1" flipV="1">
            <a:off x="9073056" y="4674477"/>
            <a:ext cx="252247" cy="437545"/>
          </a:xfrm>
          <a:prstGeom prst="line">
            <a:avLst/>
          </a:prstGeom>
          <a:ln>
            <a:solidFill>
              <a:schemeClr val="tx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12380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358383"/>
            <a:ext cx="9905998" cy="697903"/>
          </a:xfrm>
        </p:spPr>
        <p:txBody>
          <a:bodyPr/>
          <a:lstStyle/>
          <a:p>
            <a:pPr algn="ctr"/>
            <a:r>
              <a:rPr lang="en-US" dirty="0"/>
              <a:t>The algorithm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B97E919-61D7-E646-91F9-362DA827D8A0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263138" y="1395249"/>
            <a:ext cx="2484657" cy="417787"/>
          </a:xfrm>
          <a:ln>
            <a:solidFill>
              <a:schemeClr val="tx1">
                <a:lumMod val="95000"/>
              </a:schemeClr>
            </a:solidFill>
          </a:ln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1800" i="1" dirty="0"/>
              <a:t>Original Unsorted List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4911D54-F63B-8747-A5E2-C439BA3B965A}"/>
              </a:ext>
            </a:extLst>
          </p:cNvPr>
          <p:cNvGrpSpPr/>
          <p:nvPr/>
        </p:nvGrpSpPr>
        <p:grpSpPr>
          <a:xfrm>
            <a:off x="2229386" y="1939159"/>
            <a:ext cx="6554514" cy="331076"/>
            <a:chOff x="2743204" y="1939159"/>
            <a:chExt cx="6554514" cy="331076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79C14A3-9581-8347-91A2-2843DB2AC0D2}"/>
                </a:ext>
              </a:extLst>
            </p:cNvPr>
            <p:cNvSpPr/>
            <p:nvPr/>
          </p:nvSpPr>
          <p:spPr>
            <a:xfrm>
              <a:off x="2743204" y="1939159"/>
              <a:ext cx="717331" cy="331076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17</a:t>
              </a:r>
              <a:r>
                <a:rPr lang="en-US" dirty="0">
                  <a:solidFill>
                    <a:schemeClr val="accent5"/>
                  </a:solidFill>
                </a:rPr>
                <a:t>0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0755840-FC93-C841-BB56-C2C7E12A1562}"/>
                </a:ext>
              </a:extLst>
            </p:cNvPr>
            <p:cNvSpPr/>
            <p:nvPr/>
          </p:nvSpPr>
          <p:spPr>
            <a:xfrm>
              <a:off x="3581404" y="1939159"/>
              <a:ext cx="717331" cy="331076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4</a:t>
              </a:r>
              <a:r>
                <a:rPr lang="en-US" dirty="0">
                  <a:solidFill>
                    <a:schemeClr val="accent5"/>
                  </a:solidFill>
                </a:rPr>
                <a:t>5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25A6BB6-91A7-4345-BAA0-0F1C40E9F6F0}"/>
                </a:ext>
              </a:extLst>
            </p:cNvPr>
            <p:cNvSpPr/>
            <p:nvPr/>
          </p:nvSpPr>
          <p:spPr>
            <a:xfrm>
              <a:off x="4410408" y="1939159"/>
              <a:ext cx="717331" cy="331076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7</a:t>
              </a:r>
              <a:r>
                <a:rPr lang="en-US" dirty="0">
                  <a:solidFill>
                    <a:schemeClr val="accent5"/>
                  </a:solidFill>
                </a:rPr>
                <a:t>5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A06B6C5-AB99-5448-9882-23053D1095D3}"/>
                </a:ext>
              </a:extLst>
            </p:cNvPr>
            <p:cNvSpPr/>
            <p:nvPr/>
          </p:nvSpPr>
          <p:spPr>
            <a:xfrm>
              <a:off x="5248608" y="1939159"/>
              <a:ext cx="717331" cy="331076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9</a:t>
              </a:r>
              <a:r>
                <a:rPr lang="en-US" dirty="0">
                  <a:solidFill>
                    <a:schemeClr val="accent5"/>
                  </a:solidFill>
                </a:rPr>
                <a:t>0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8F07116-B950-7B4E-9DD5-2FFD100312D8}"/>
                </a:ext>
              </a:extLst>
            </p:cNvPr>
            <p:cNvSpPr/>
            <p:nvPr/>
          </p:nvSpPr>
          <p:spPr>
            <a:xfrm>
              <a:off x="6074983" y="1939159"/>
              <a:ext cx="717331" cy="331076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5"/>
                  </a:solidFill>
                </a:rPr>
                <a:t>2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2966D61-9FCC-ED49-8B77-B1812D70F65F}"/>
                </a:ext>
              </a:extLst>
            </p:cNvPr>
            <p:cNvSpPr/>
            <p:nvPr/>
          </p:nvSpPr>
          <p:spPr>
            <a:xfrm>
              <a:off x="6913183" y="1939159"/>
              <a:ext cx="717331" cy="331076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2</a:t>
              </a:r>
              <a:r>
                <a:rPr lang="en-US" dirty="0">
                  <a:solidFill>
                    <a:schemeClr val="accent5"/>
                  </a:solidFill>
                </a:rPr>
                <a:t>4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9739107-ACE1-BF4E-8857-86D8077DB99E}"/>
                </a:ext>
              </a:extLst>
            </p:cNvPr>
            <p:cNvSpPr/>
            <p:nvPr/>
          </p:nvSpPr>
          <p:spPr>
            <a:xfrm>
              <a:off x="7742187" y="1939159"/>
              <a:ext cx="717331" cy="331076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80</a:t>
              </a:r>
              <a:r>
                <a:rPr lang="en-US" dirty="0">
                  <a:solidFill>
                    <a:schemeClr val="accent5"/>
                  </a:solidFill>
                </a:rPr>
                <a:t>2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438EEE1-4D0C-C14C-A669-64707051CF9D}"/>
                </a:ext>
              </a:extLst>
            </p:cNvPr>
            <p:cNvSpPr/>
            <p:nvPr/>
          </p:nvSpPr>
          <p:spPr>
            <a:xfrm>
              <a:off x="8580387" y="1939159"/>
              <a:ext cx="717331" cy="331076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6</a:t>
              </a:r>
              <a:r>
                <a:rPr lang="en-US" dirty="0">
                  <a:solidFill>
                    <a:schemeClr val="accent5"/>
                  </a:solidFill>
                </a:rPr>
                <a:t>6</a:t>
              </a:r>
            </a:p>
          </p:txBody>
        </p:sp>
      </p:grpSp>
      <p:sp>
        <p:nvSpPr>
          <p:cNvPr id="42" name="Content Placeholder 2">
            <a:extLst>
              <a:ext uri="{FF2B5EF4-FFF2-40B4-BE49-F238E27FC236}">
                <a16:creationId xmlns:a16="http://schemas.microsoft.com/office/drawing/2014/main" id="{FE280866-285A-C544-8BB2-B3699E2B62F9}"/>
              </a:ext>
            </a:extLst>
          </p:cNvPr>
          <p:cNvSpPr txBox="1">
            <a:spLocks/>
          </p:cNvSpPr>
          <p:nvPr/>
        </p:nvSpPr>
        <p:spPr>
          <a:xfrm>
            <a:off x="4394516" y="6032939"/>
            <a:ext cx="2484657" cy="417787"/>
          </a:xfrm>
          <a:prstGeom prst="rect">
            <a:avLst/>
          </a:prstGeom>
          <a:ln>
            <a:solidFill>
              <a:schemeClr val="tx1">
                <a:lumMod val="9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i="1" dirty="0"/>
              <a:t>Buckets: To Sort Into</a:t>
            </a:r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D2522017-2B7C-1E48-8D74-DB172F50C09F}"/>
              </a:ext>
            </a:extLst>
          </p:cNvPr>
          <p:cNvGrpSpPr/>
          <p:nvPr/>
        </p:nvGrpSpPr>
        <p:grpSpPr>
          <a:xfrm>
            <a:off x="1259289" y="4518120"/>
            <a:ext cx="8492353" cy="1333517"/>
            <a:chOff x="1259289" y="4518120"/>
            <a:chExt cx="8492353" cy="1333517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7AA5600D-6C5F-5C4F-94B1-825D969AE88F}"/>
                </a:ext>
              </a:extLst>
            </p:cNvPr>
            <p:cNvGrpSpPr/>
            <p:nvPr/>
          </p:nvGrpSpPr>
          <p:grpSpPr>
            <a:xfrm>
              <a:off x="1259289" y="5399692"/>
              <a:ext cx="8492353" cy="451945"/>
              <a:chOff x="1521375" y="5391809"/>
              <a:chExt cx="8492353" cy="451945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9CBDE0FB-9C5E-F04B-90B4-850D3D5EAF65}"/>
                  </a:ext>
                </a:extLst>
              </p:cNvPr>
              <p:cNvSpPr/>
              <p:nvPr/>
            </p:nvSpPr>
            <p:spPr>
              <a:xfrm>
                <a:off x="1587069" y="5512678"/>
                <a:ext cx="588574" cy="331076"/>
              </a:xfrm>
              <a:prstGeom prst="rect">
                <a:avLst/>
              </a:prstGeom>
              <a:solidFill>
                <a:schemeClr val="accent5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ysClr val="windowText" lastClr="000000"/>
                    </a:solidFill>
                  </a:rPr>
                  <a:t>0</a:t>
                </a:r>
              </a:p>
            </p:txBody>
          </p: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5C2E8DA4-B31C-0F4F-843D-0E95A865269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21375" y="5391809"/>
                <a:ext cx="725212" cy="0"/>
              </a:xfrm>
              <a:prstGeom prst="line">
                <a:avLst/>
              </a:prstGeom>
              <a:ln>
                <a:solidFill>
                  <a:schemeClr val="tx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F1398D4B-6C76-694C-A071-B484C7D37BB6}"/>
                  </a:ext>
                </a:extLst>
              </p:cNvPr>
              <p:cNvSpPr/>
              <p:nvPr/>
            </p:nvSpPr>
            <p:spPr>
              <a:xfrm>
                <a:off x="2448917" y="5512678"/>
                <a:ext cx="588574" cy="331076"/>
              </a:xfrm>
              <a:prstGeom prst="rect">
                <a:avLst/>
              </a:prstGeom>
              <a:solidFill>
                <a:schemeClr val="accent5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ysClr val="windowText" lastClr="000000"/>
                    </a:solidFill>
                  </a:rPr>
                  <a:t>1</a:t>
                </a:r>
              </a:p>
            </p:txBody>
          </p: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8BA95E4F-30E4-894B-96F1-08F92C75AEE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83223" y="5391809"/>
                <a:ext cx="725212" cy="0"/>
              </a:xfrm>
              <a:prstGeom prst="line">
                <a:avLst/>
              </a:prstGeom>
              <a:ln>
                <a:solidFill>
                  <a:schemeClr val="tx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AC4FD305-15A8-5848-BC68-35C1337E1ACD}"/>
                  </a:ext>
                </a:extLst>
              </p:cNvPr>
              <p:cNvSpPr/>
              <p:nvPr/>
            </p:nvSpPr>
            <p:spPr>
              <a:xfrm>
                <a:off x="3318652" y="5512678"/>
                <a:ext cx="588574" cy="331076"/>
              </a:xfrm>
              <a:prstGeom prst="rect">
                <a:avLst/>
              </a:prstGeom>
              <a:solidFill>
                <a:schemeClr val="accent5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ysClr val="windowText" lastClr="000000"/>
                    </a:solidFill>
                  </a:rPr>
                  <a:t>2</a:t>
                </a:r>
              </a:p>
            </p:txBody>
          </p: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7F91658C-AD47-C246-96E7-D922C57BBA9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52958" y="5391809"/>
                <a:ext cx="725212" cy="0"/>
              </a:xfrm>
              <a:prstGeom prst="line">
                <a:avLst/>
              </a:prstGeom>
              <a:ln>
                <a:solidFill>
                  <a:schemeClr val="tx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6FAFF456-DB13-8F45-ACAC-ED1A34607888}"/>
                  </a:ext>
                </a:extLst>
              </p:cNvPr>
              <p:cNvSpPr/>
              <p:nvPr/>
            </p:nvSpPr>
            <p:spPr>
              <a:xfrm>
                <a:off x="4180500" y="5512678"/>
                <a:ext cx="588574" cy="331076"/>
              </a:xfrm>
              <a:prstGeom prst="rect">
                <a:avLst/>
              </a:prstGeom>
              <a:solidFill>
                <a:schemeClr val="accent5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ysClr val="windowText" lastClr="000000"/>
                    </a:solidFill>
                  </a:rPr>
                  <a:t>3</a:t>
                </a:r>
              </a:p>
            </p:txBody>
          </p: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BE29F89B-8165-4D49-A0A3-3B6F6A8320D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4806" y="5391809"/>
                <a:ext cx="725212" cy="0"/>
              </a:xfrm>
              <a:prstGeom prst="line">
                <a:avLst/>
              </a:prstGeom>
              <a:ln>
                <a:solidFill>
                  <a:schemeClr val="tx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B901F831-05E3-AB44-A895-92EAD6E212FD}"/>
                  </a:ext>
                </a:extLst>
              </p:cNvPr>
              <p:cNvSpPr/>
              <p:nvPr/>
            </p:nvSpPr>
            <p:spPr>
              <a:xfrm>
                <a:off x="5037083" y="5512678"/>
                <a:ext cx="588574" cy="331076"/>
              </a:xfrm>
              <a:prstGeom prst="rect">
                <a:avLst/>
              </a:prstGeom>
              <a:solidFill>
                <a:schemeClr val="accent5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ysClr val="windowText" lastClr="000000"/>
                    </a:solidFill>
                  </a:rPr>
                  <a:t>4</a:t>
                </a:r>
              </a:p>
            </p:txBody>
          </p: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D926DBC0-5E92-3946-A16A-B12F57B81E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71389" y="5391809"/>
                <a:ext cx="725212" cy="0"/>
              </a:xfrm>
              <a:prstGeom prst="line">
                <a:avLst/>
              </a:prstGeom>
              <a:ln>
                <a:solidFill>
                  <a:schemeClr val="tx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E9128DE6-F99A-774A-9323-E173C710E4B4}"/>
                  </a:ext>
                </a:extLst>
              </p:cNvPr>
              <p:cNvSpPr/>
              <p:nvPr/>
            </p:nvSpPr>
            <p:spPr>
              <a:xfrm>
                <a:off x="5898931" y="5512678"/>
                <a:ext cx="588574" cy="331076"/>
              </a:xfrm>
              <a:prstGeom prst="rect">
                <a:avLst/>
              </a:prstGeom>
              <a:solidFill>
                <a:schemeClr val="accent5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ysClr val="windowText" lastClr="000000"/>
                    </a:solidFill>
                  </a:rPr>
                  <a:t>5</a:t>
                </a:r>
              </a:p>
            </p:txBody>
          </p: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7742C1FB-BC76-764B-B723-10F2FFD4439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33237" y="5391809"/>
                <a:ext cx="725212" cy="0"/>
              </a:xfrm>
              <a:prstGeom prst="line">
                <a:avLst/>
              </a:prstGeom>
              <a:ln>
                <a:solidFill>
                  <a:schemeClr val="tx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7AC045D3-8649-7A4C-B9BB-CDA076FBD693}"/>
                  </a:ext>
                </a:extLst>
              </p:cNvPr>
              <p:cNvSpPr/>
              <p:nvPr/>
            </p:nvSpPr>
            <p:spPr>
              <a:xfrm>
                <a:off x="6768666" y="5512678"/>
                <a:ext cx="588574" cy="331076"/>
              </a:xfrm>
              <a:prstGeom prst="rect">
                <a:avLst/>
              </a:prstGeom>
              <a:solidFill>
                <a:schemeClr val="accent5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ysClr val="windowText" lastClr="000000"/>
                    </a:solidFill>
                  </a:rPr>
                  <a:t>6</a:t>
                </a:r>
              </a:p>
            </p:txBody>
          </p: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AE239F71-391A-3C47-8188-5C5439AF5D8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02972" y="5391809"/>
                <a:ext cx="725212" cy="0"/>
              </a:xfrm>
              <a:prstGeom prst="line">
                <a:avLst/>
              </a:prstGeom>
              <a:ln>
                <a:solidFill>
                  <a:schemeClr val="tx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6DEE23E2-DAA5-7145-A272-6A261B2481D4}"/>
                  </a:ext>
                </a:extLst>
              </p:cNvPr>
              <p:cNvSpPr/>
              <p:nvPr/>
            </p:nvSpPr>
            <p:spPr>
              <a:xfrm>
                <a:off x="7630514" y="5512678"/>
                <a:ext cx="588574" cy="331076"/>
              </a:xfrm>
              <a:prstGeom prst="rect">
                <a:avLst/>
              </a:prstGeom>
              <a:solidFill>
                <a:schemeClr val="accent5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ysClr val="windowText" lastClr="000000"/>
                    </a:solidFill>
                  </a:rPr>
                  <a:t>7</a:t>
                </a:r>
              </a:p>
            </p:txBody>
          </p: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D667646A-5DEF-044A-929E-AD0FF515F24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64820" y="5391809"/>
                <a:ext cx="725212" cy="0"/>
              </a:xfrm>
              <a:prstGeom prst="line">
                <a:avLst/>
              </a:prstGeom>
              <a:ln>
                <a:solidFill>
                  <a:schemeClr val="tx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FC437C59-45BF-AD42-8D12-D2D02456E06C}"/>
                  </a:ext>
                </a:extLst>
              </p:cNvPr>
              <p:cNvSpPr/>
              <p:nvPr/>
            </p:nvSpPr>
            <p:spPr>
              <a:xfrm>
                <a:off x="8492362" y="5512678"/>
                <a:ext cx="588574" cy="331076"/>
              </a:xfrm>
              <a:prstGeom prst="rect">
                <a:avLst/>
              </a:prstGeom>
              <a:solidFill>
                <a:schemeClr val="accent5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ysClr val="windowText" lastClr="000000"/>
                    </a:solidFill>
                  </a:rPr>
                  <a:t>8</a:t>
                </a:r>
              </a:p>
            </p:txBody>
          </p: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7ABFCE04-5018-D547-B120-E5A8FCBF1CC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426668" y="5391809"/>
                <a:ext cx="725212" cy="0"/>
              </a:xfrm>
              <a:prstGeom prst="line">
                <a:avLst/>
              </a:prstGeom>
              <a:ln>
                <a:solidFill>
                  <a:schemeClr val="tx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E80B8C8B-6924-9640-BB3A-62A711B33C30}"/>
                  </a:ext>
                </a:extLst>
              </p:cNvPr>
              <p:cNvSpPr/>
              <p:nvPr/>
            </p:nvSpPr>
            <p:spPr>
              <a:xfrm>
                <a:off x="9354210" y="5512678"/>
                <a:ext cx="588574" cy="331076"/>
              </a:xfrm>
              <a:prstGeom prst="rect">
                <a:avLst/>
              </a:prstGeom>
              <a:solidFill>
                <a:schemeClr val="accent5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ysClr val="windowText" lastClr="000000"/>
                    </a:solidFill>
                  </a:rPr>
                  <a:t>9</a:t>
                </a:r>
              </a:p>
            </p:txBody>
          </p: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3C3077CD-5D89-334B-B221-935C75FB11E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288516" y="5391809"/>
                <a:ext cx="725212" cy="0"/>
              </a:xfrm>
              <a:prstGeom prst="line">
                <a:avLst/>
              </a:prstGeom>
              <a:ln>
                <a:solidFill>
                  <a:schemeClr val="tx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E538E7A7-D2D7-8B4A-BDF8-7B0A8E191915}"/>
                </a:ext>
              </a:extLst>
            </p:cNvPr>
            <p:cNvSpPr/>
            <p:nvPr/>
          </p:nvSpPr>
          <p:spPr>
            <a:xfrm>
              <a:off x="1268487" y="4947748"/>
              <a:ext cx="717331" cy="331076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17</a:t>
              </a:r>
              <a:r>
                <a:rPr lang="en-US" dirty="0">
                  <a:solidFill>
                    <a:schemeClr val="accent5"/>
                  </a:solidFill>
                </a:rPr>
                <a:t>0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EE1677A9-907E-3D42-8552-927494ED551B}"/>
                </a:ext>
              </a:extLst>
            </p:cNvPr>
            <p:cNvSpPr/>
            <p:nvPr/>
          </p:nvSpPr>
          <p:spPr>
            <a:xfrm>
              <a:off x="5581676" y="4945113"/>
              <a:ext cx="717331" cy="331076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4</a:t>
              </a:r>
              <a:r>
                <a:rPr lang="en-US" dirty="0">
                  <a:solidFill>
                    <a:schemeClr val="accent5"/>
                  </a:solidFill>
                </a:rPr>
                <a:t>5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C8AEAB09-02BD-F147-AEAF-7BED41283BC6}"/>
                </a:ext>
              </a:extLst>
            </p:cNvPr>
            <p:cNvSpPr/>
            <p:nvPr/>
          </p:nvSpPr>
          <p:spPr>
            <a:xfrm>
              <a:off x="5586404" y="4523386"/>
              <a:ext cx="717331" cy="331076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7</a:t>
              </a:r>
              <a:r>
                <a:rPr lang="en-US" dirty="0">
                  <a:solidFill>
                    <a:schemeClr val="accent5"/>
                  </a:solidFill>
                </a:rPr>
                <a:t>5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41FD7D98-51CA-674D-9034-478E51CFDE6E}"/>
                </a:ext>
              </a:extLst>
            </p:cNvPr>
            <p:cNvSpPr/>
            <p:nvPr/>
          </p:nvSpPr>
          <p:spPr>
            <a:xfrm>
              <a:off x="1268487" y="4523386"/>
              <a:ext cx="717331" cy="331076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9</a:t>
              </a:r>
              <a:r>
                <a:rPr lang="en-US" dirty="0">
                  <a:solidFill>
                    <a:schemeClr val="accent5"/>
                  </a:solidFill>
                </a:rPr>
                <a:t>0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06F82991-F1CF-E04A-B386-D11EE47EE027}"/>
                </a:ext>
              </a:extLst>
            </p:cNvPr>
            <p:cNvSpPr/>
            <p:nvPr/>
          </p:nvSpPr>
          <p:spPr>
            <a:xfrm>
              <a:off x="2990870" y="4945113"/>
              <a:ext cx="717331" cy="331076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5"/>
                  </a:solidFill>
                </a:rPr>
                <a:t>2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417B3F08-1440-DE4B-942E-E7F33551D206}"/>
                </a:ext>
              </a:extLst>
            </p:cNvPr>
            <p:cNvSpPr/>
            <p:nvPr/>
          </p:nvSpPr>
          <p:spPr>
            <a:xfrm>
              <a:off x="4717184" y="4945113"/>
              <a:ext cx="717331" cy="331076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2</a:t>
              </a:r>
              <a:r>
                <a:rPr lang="en-US" dirty="0">
                  <a:solidFill>
                    <a:schemeClr val="accent5"/>
                  </a:solidFill>
                </a:rPr>
                <a:t>4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7CE1B9DC-4201-6C4B-9BD2-53CEF162AF41}"/>
                </a:ext>
              </a:extLst>
            </p:cNvPr>
            <p:cNvSpPr/>
            <p:nvPr/>
          </p:nvSpPr>
          <p:spPr>
            <a:xfrm>
              <a:off x="2990869" y="4518120"/>
              <a:ext cx="717331" cy="331076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80</a:t>
              </a:r>
              <a:r>
                <a:rPr lang="en-US" dirty="0">
                  <a:solidFill>
                    <a:schemeClr val="accent5"/>
                  </a:solidFill>
                </a:rPr>
                <a:t>2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CC395E22-9664-2D45-A57B-45ED3BBFB609}"/>
                </a:ext>
              </a:extLst>
            </p:cNvPr>
            <p:cNvSpPr/>
            <p:nvPr/>
          </p:nvSpPr>
          <p:spPr>
            <a:xfrm>
              <a:off x="6440886" y="4945113"/>
              <a:ext cx="717331" cy="331076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6</a:t>
              </a:r>
              <a:r>
                <a:rPr lang="en-US" dirty="0">
                  <a:solidFill>
                    <a:schemeClr val="accent5"/>
                  </a:solidFill>
                </a:rPr>
                <a:t>6</a:t>
              </a:r>
            </a:p>
          </p:txBody>
        </p:sp>
      </p:grp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0ED6B755-BB53-B548-ABAA-3EAE33044D62}"/>
              </a:ext>
            </a:extLst>
          </p:cNvPr>
          <p:cNvCxnSpPr>
            <a:cxnSpLocks/>
          </p:cNvCxnSpPr>
          <p:nvPr/>
        </p:nvCxnSpPr>
        <p:spPr>
          <a:xfrm flipH="1">
            <a:off x="2048080" y="2391103"/>
            <a:ext cx="498450" cy="2719548"/>
          </a:xfrm>
          <a:prstGeom prst="line">
            <a:avLst/>
          </a:prstGeom>
          <a:ln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06ADE879-0226-7342-8FC5-1A7AEC912659}"/>
              </a:ext>
            </a:extLst>
          </p:cNvPr>
          <p:cNvCxnSpPr>
            <a:cxnSpLocks/>
          </p:cNvCxnSpPr>
          <p:nvPr/>
        </p:nvCxnSpPr>
        <p:spPr>
          <a:xfrm>
            <a:off x="3426251" y="2370413"/>
            <a:ext cx="2134914" cy="2574700"/>
          </a:xfrm>
          <a:prstGeom prst="line">
            <a:avLst/>
          </a:prstGeom>
          <a:ln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4DB4FCD5-67BD-4843-8C82-88995260DBB3}"/>
              </a:ext>
            </a:extLst>
          </p:cNvPr>
          <p:cNvCxnSpPr>
            <a:cxnSpLocks/>
          </p:cNvCxnSpPr>
          <p:nvPr/>
        </p:nvCxnSpPr>
        <p:spPr>
          <a:xfrm>
            <a:off x="4263138" y="2391103"/>
            <a:ext cx="1677203" cy="1975943"/>
          </a:xfrm>
          <a:prstGeom prst="line">
            <a:avLst/>
          </a:prstGeom>
          <a:ln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F3A321FF-8ECD-2242-A423-48A4AEBEE78E}"/>
              </a:ext>
            </a:extLst>
          </p:cNvPr>
          <p:cNvCxnSpPr>
            <a:cxnSpLocks/>
          </p:cNvCxnSpPr>
          <p:nvPr/>
        </p:nvCxnSpPr>
        <p:spPr>
          <a:xfrm flipH="1">
            <a:off x="1743093" y="2370413"/>
            <a:ext cx="3326191" cy="2084664"/>
          </a:xfrm>
          <a:prstGeom prst="line">
            <a:avLst/>
          </a:prstGeom>
          <a:ln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4545510C-52A9-4F46-8764-7EEF3CA3A177}"/>
              </a:ext>
            </a:extLst>
          </p:cNvPr>
          <p:cNvCxnSpPr>
            <a:cxnSpLocks/>
          </p:cNvCxnSpPr>
          <p:nvPr/>
        </p:nvCxnSpPr>
        <p:spPr>
          <a:xfrm flipH="1">
            <a:off x="3852720" y="2391103"/>
            <a:ext cx="2053452" cy="2719548"/>
          </a:xfrm>
          <a:prstGeom prst="line">
            <a:avLst/>
          </a:prstGeom>
          <a:ln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27C9B3AC-C1BE-8B44-8462-69385E8A2C29}"/>
              </a:ext>
            </a:extLst>
          </p:cNvPr>
          <p:cNvCxnSpPr>
            <a:cxnSpLocks/>
          </p:cNvCxnSpPr>
          <p:nvPr/>
        </p:nvCxnSpPr>
        <p:spPr>
          <a:xfrm flipH="1">
            <a:off x="5101739" y="2391103"/>
            <a:ext cx="1646057" cy="2458093"/>
          </a:xfrm>
          <a:prstGeom prst="line">
            <a:avLst/>
          </a:prstGeom>
          <a:ln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6991CDD1-E51D-244E-8D1E-2DE47B79C6D1}"/>
              </a:ext>
            </a:extLst>
          </p:cNvPr>
          <p:cNvCxnSpPr>
            <a:cxnSpLocks/>
          </p:cNvCxnSpPr>
          <p:nvPr/>
        </p:nvCxnSpPr>
        <p:spPr>
          <a:xfrm flipH="1">
            <a:off x="3349534" y="2360886"/>
            <a:ext cx="4237500" cy="2035075"/>
          </a:xfrm>
          <a:prstGeom prst="line">
            <a:avLst/>
          </a:prstGeom>
          <a:ln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506297F2-CEDE-9F47-83F3-BDD122EDD0D0}"/>
              </a:ext>
            </a:extLst>
          </p:cNvPr>
          <p:cNvCxnSpPr>
            <a:cxnSpLocks/>
          </p:cNvCxnSpPr>
          <p:nvPr/>
        </p:nvCxnSpPr>
        <p:spPr>
          <a:xfrm flipH="1">
            <a:off x="6799551" y="2370413"/>
            <a:ext cx="1625683" cy="2488310"/>
          </a:xfrm>
          <a:prstGeom prst="line">
            <a:avLst/>
          </a:prstGeom>
          <a:ln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Content Placeholder 2">
            <a:extLst>
              <a:ext uri="{FF2B5EF4-FFF2-40B4-BE49-F238E27FC236}">
                <a16:creationId xmlns:a16="http://schemas.microsoft.com/office/drawing/2014/main" id="{84DB8E92-00E8-8946-BA96-976B6A19FDA6}"/>
              </a:ext>
            </a:extLst>
          </p:cNvPr>
          <p:cNvSpPr txBox="1">
            <a:spLocks/>
          </p:cNvSpPr>
          <p:nvPr/>
        </p:nvSpPr>
        <p:spPr>
          <a:xfrm>
            <a:off x="8939747" y="2887393"/>
            <a:ext cx="2746339" cy="1050703"/>
          </a:xfrm>
          <a:prstGeom prst="rect">
            <a:avLst/>
          </a:prstGeom>
          <a:ln>
            <a:solidFill>
              <a:schemeClr val="tx1">
                <a:lumMod val="95000"/>
              </a:schemeClr>
            </a:solidFill>
          </a:ln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600" i="1" dirty="0"/>
              <a:t>First pass simply places each element into one of our “buckets” (lists) based on the least significant digit.</a:t>
            </a:r>
          </a:p>
        </p:txBody>
      </p:sp>
    </p:spTree>
    <p:extLst>
      <p:ext uri="{BB962C8B-B14F-4D97-AF65-F5344CB8AC3E}">
        <p14:creationId xmlns:p14="http://schemas.microsoft.com/office/powerpoint/2010/main" val="33200029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358383"/>
            <a:ext cx="9905998" cy="697903"/>
          </a:xfrm>
        </p:spPr>
        <p:txBody>
          <a:bodyPr/>
          <a:lstStyle/>
          <a:p>
            <a:pPr algn="ctr"/>
            <a:r>
              <a:rPr lang="en-US" dirty="0"/>
              <a:t>The algorithm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4911D54-F63B-8747-A5E2-C439BA3B965A}"/>
              </a:ext>
            </a:extLst>
          </p:cNvPr>
          <p:cNvGrpSpPr/>
          <p:nvPr/>
        </p:nvGrpSpPr>
        <p:grpSpPr>
          <a:xfrm>
            <a:off x="2014683" y="5533411"/>
            <a:ext cx="6554514" cy="331076"/>
            <a:chOff x="2743204" y="1939159"/>
            <a:chExt cx="6554514" cy="331076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79C14A3-9581-8347-91A2-2843DB2AC0D2}"/>
                </a:ext>
              </a:extLst>
            </p:cNvPr>
            <p:cNvSpPr/>
            <p:nvPr/>
          </p:nvSpPr>
          <p:spPr>
            <a:xfrm>
              <a:off x="2743204" y="1939159"/>
              <a:ext cx="717331" cy="331076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17</a:t>
              </a:r>
              <a:r>
                <a:rPr lang="en-US" dirty="0">
                  <a:solidFill>
                    <a:schemeClr val="accent5"/>
                  </a:solidFill>
                </a:rPr>
                <a:t>0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0755840-FC93-C841-BB56-C2C7E12A1562}"/>
                </a:ext>
              </a:extLst>
            </p:cNvPr>
            <p:cNvSpPr/>
            <p:nvPr/>
          </p:nvSpPr>
          <p:spPr>
            <a:xfrm>
              <a:off x="3581404" y="1939159"/>
              <a:ext cx="717331" cy="331076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9</a:t>
              </a:r>
              <a:r>
                <a:rPr lang="en-US" dirty="0">
                  <a:solidFill>
                    <a:schemeClr val="accent5"/>
                  </a:solidFill>
                </a:rPr>
                <a:t>0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25A6BB6-91A7-4345-BAA0-0F1C40E9F6F0}"/>
                </a:ext>
              </a:extLst>
            </p:cNvPr>
            <p:cNvSpPr/>
            <p:nvPr/>
          </p:nvSpPr>
          <p:spPr>
            <a:xfrm>
              <a:off x="4410408" y="1939159"/>
              <a:ext cx="717331" cy="331076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5"/>
                  </a:solidFill>
                </a:rPr>
                <a:t>2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A06B6C5-AB99-5448-9882-23053D1095D3}"/>
                </a:ext>
              </a:extLst>
            </p:cNvPr>
            <p:cNvSpPr/>
            <p:nvPr/>
          </p:nvSpPr>
          <p:spPr>
            <a:xfrm>
              <a:off x="5248608" y="1939159"/>
              <a:ext cx="717331" cy="331076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80</a:t>
              </a:r>
              <a:r>
                <a:rPr lang="en-US" dirty="0">
                  <a:solidFill>
                    <a:schemeClr val="accent5"/>
                  </a:solidFill>
                </a:rPr>
                <a:t>2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8F07116-B950-7B4E-9DD5-2FFD100312D8}"/>
                </a:ext>
              </a:extLst>
            </p:cNvPr>
            <p:cNvSpPr/>
            <p:nvPr/>
          </p:nvSpPr>
          <p:spPr>
            <a:xfrm>
              <a:off x="6074983" y="1939159"/>
              <a:ext cx="717331" cy="331076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2</a:t>
              </a:r>
              <a:r>
                <a:rPr lang="en-US" dirty="0">
                  <a:solidFill>
                    <a:schemeClr val="accent5"/>
                  </a:solidFill>
                </a:rPr>
                <a:t>4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2966D61-9FCC-ED49-8B77-B1812D70F65F}"/>
                </a:ext>
              </a:extLst>
            </p:cNvPr>
            <p:cNvSpPr/>
            <p:nvPr/>
          </p:nvSpPr>
          <p:spPr>
            <a:xfrm>
              <a:off x="6913183" y="1939159"/>
              <a:ext cx="717331" cy="331076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4</a:t>
              </a:r>
              <a:r>
                <a:rPr lang="en-US" dirty="0">
                  <a:solidFill>
                    <a:schemeClr val="accent5"/>
                  </a:solidFill>
                </a:rPr>
                <a:t>5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9739107-ACE1-BF4E-8857-86D8077DB99E}"/>
                </a:ext>
              </a:extLst>
            </p:cNvPr>
            <p:cNvSpPr/>
            <p:nvPr/>
          </p:nvSpPr>
          <p:spPr>
            <a:xfrm>
              <a:off x="7742187" y="1939159"/>
              <a:ext cx="717331" cy="331076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7</a:t>
              </a:r>
              <a:r>
                <a:rPr lang="en-US" dirty="0">
                  <a:solidFill>
                    <a:schemeClr val="accent5"/>
                  </a:solidFill>
                </a:rPr>
                <a:t>5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438EEE1-4D0C-C14C-A669-64707051CF9D}"/>
                </a:ext>
              </a:extLst>
            </p:cNvPr>
            <p:cNvSpPr/>
            <p:nvPr/>
          </p:nvSpPr>
          <p:spPr>
            <a:xfrm>
              <a:off x="8580387" y="1939159"/>
              <a:ext cx="717331" cy="331076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6</a:t>
              </a:r>
              <a:r>
                <a:rPr lang="en-US" dirty="0">
                  <a:solidFill>
                    <a:schemeClr val="accent5"/>
                  </a:solidFill>
                </a:rPr>
                <a:t>6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06090F6F-C711-B243-8825-1AC342CD9851}"/>
              </a:ext>
            </a:extLst>
          </p:cNvPr>
          <p:cNvGrpSpPr/>
          <p:nvPr/>
        </p:nvGrpSpPr>
        <p:grpSpPr>
          <a:xfrm>
            <a:off x="1287249" y="1928049"/>
            <a:ext cx="8492353" cy="1333517"/>
            <a:chOff x="1259289" y="4518120"/>
            <a:chExt cx="8492353" cy="1333517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7AA5600D-6C5F-5C4F-94B1-825D969AE88F}"/>
                </a:ext>
              </a:extLst>
            </p:cNvPr>
            <p:cNvGrpSpPr/>
            <p:nvPr/>
          </p:nvGrpSpPr>
          <p:grpSpPr>
            <a:xfrm>
              <a:off x="1259289" y="5399692"/>
              <a:ext cx="8492353" cy="451945"/>
              <a:chOff x="1521375" y="5391809"/>
              <a:chExt cx="8492353" cy="451945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9CBDE0FB-9C5E-F04B-90B4-850D3D5EAF65}"/>
                  </a:ext>
                </a:extLst>
              </p:cNvPr>
              <p:cNvSpPr/>
              <p:nvPr/>
            </p:nvSpPr>
            <p:spPr>
              <a:xfrm>
                <a:off x="1587069" y="5512678"/>
                <a:ext cx="588574" cy="331076"/>
              </a:xfrm>
              <a:prstGeom prst="rect">
                <a:avLst/>
              </a:prstGeom>
              <a:solidFill>
                <a:schemeClr val="accent5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ysClr val="windowText" lastClr="000000"/>
                    </a:solidFill>
                  </a:rPr>
                  <a:t>0</a:t>
                </a:r>
              </a:p>
            </p:txBody>
          </p: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5C2E8DA4-B31C-0F4F-843D-0E95A865269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21375" y="5391809"/>
                <a:ext cx="725212" cy="0"/>
              </a:xfrm>
              <a:prstGeom prst="line">
                <a:avLst/>
              </a:prstGeom>
              <a:ln>
                <a:solidFill>
                  <a:schemeClr val="tx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F1398D4B-6C76-694C-A071-B484C7D37BB6}"/>
                  </a:ext>
                </a:extLst>
              </p:cNvPr>
              <p:cNvSpPr/>
              <p:nvPr/>
            </p:nvSpPr>
            <p:spPr>
              <a:xfrm>
                <a:off x="2448917" y="5512678"/>
                <a:ext cx="588574" cy="331076"/>
              </a:xfrm>
              <a:prstGeom prst="rect">
                <a:avLst/>
              </a:prstGeom>
              <a:solidFill>
                <a:schemeClr val="accent5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ysClr val="windowText" lastClr="000000"/>
                    </a:solidFill>
                  </a:rPr>
                  <a:t>1</a:t>
                </a:r>
              </a:p>
            </p:txBody>
          </p: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8BA95E4F-30E4-894B-96F1-08F92C75AEE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83223" y="5391809"/>
                <a:ext cx="725212" cy="0"/>
              </a:xfrm>
              <a:prstGeom prst="line">
                <a:avLst/>
              </a:prstGeom>
              <a:ln>
                <a:solidFill>
                  <a:schemeClr val="tx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AC4FD305-15A8-5848-BC68-35C1337E1ACD}"/>
                  </a:ext>
                </a:extLst>
              </p:cNvPr>
              <p:cNvSpPr/>
              <p:nvPr/>
            </p:nvSpPr>
            <p:spPr>
              <a:xfrm>
                <a:off x="3318652" y="5512678"/>
                <a:ext cx="588574" cy="331076"/>
              </a:xfrm>
              <a:prstGeom prst="rect">
                <a:avLst/>
              </a:prstGeom>
              <a:solidFill>
                <a:schemeClr val="accent5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ysClr val="windowText" lastClr="000000"/>
                    </a:solidFill>
                  </a:rPr>
                  <a:t>2</a:t>
                </a:r>
              </a:p>
            </p:txBody>
          </p: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7F91658C-AD47-C246-96E7-D922C57BBA9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52958" y="5391809"/>
                <a:ext cx="725212" cy="0"/>
              </a:xfrm>
              <a:prstGeom prst="line">
                <a:avLst/>
              </a:prstGeom>
              <a:ln>
                <a:solidFill>
                  <a:schemeClr val="tx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6FAFF456-DB13-8F45-ACAC-ED1A34607888}"/>
                  </a:ext>
                </a:extLst>
              </p:cNvPr>
              <p:cNvSpPr/>
              <p:nvPr/>
            </p:nvSpPr>
            <p:spPr>
              <a:xfrm>
                <a:off x="4180500" y="5512678"/>
                <a:ext cx="588574" cy="331076"/>
              </a:xfrm>
              <a:prstGeom prst="rect">
                <a:avLst/>
              </a:prstGeom>
              <a:solidFill>
                <a:schemeClr val="accent5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ysClr val="windowText" lastClr="000000"/>
                    </a:solidFill>
                  </a:rPr>
                  <a:t>3</a:t>
                </a:r>
              </a:p>
            </p:txBody>
          </p: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BE29F89B-8165-4D49-A0A3-3B6F6A8320D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4806" y="5391809"/>
                <a:ext cx="725212" cy="0"/>
              </a:xfrm>
              <a:prstGeom prst="line">
                <a:avLst/>
              </a:prstGeom>
              <a:ln>
                <a:solidFill>
                  <a:schemeClr val="tx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B901F831-05E3-AB44-A895-92EAD6E212FD}"/>
                  </a:ext>
                </a:extLst>
              </p:cNvPr>
              <p:cNvSpPr/>
              <p:nvPr/>
            </p:nvSpPr>
            <p:spPr>
              <a:xfrm>
                <a:off x="5037083" y="5512678"/>
                <a:ext cx="588574" cy="331076"/>
              </a:xfrm>
              <a:prstGeom prst="rect">
                <a:avLst/>
              </a:prstGeom>
              <a:solidFill>
                <a:schemeClr val="accent5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ysClr val="windowText" lastClr="000000"/>
                    </a:solidFill>
                  </a:rPr>
                  <a:t>4</a:t>
                </a:r>
              </a:p>
            </p:txBody>
          </p: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D926DBC0-5E92-3946-A16A-B12F57B81E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71389" y="5391809"/>
                <a:ext cx="725212" cy="0"/>
              </a:xfrm>
              <a:prstGeom prst="line">
                <a:avLst/>
              </a:prstGeom>
              <a:ln>
                <a:solidFill>
                  <a:schemeClr val="tx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E9128DE6-F99A-774A-9323-E173C710E4B4}"/>
                  </a:ext>
                </a:extLst>
              </p:cNvPr>
              <p:cNvSpPr/>
              <p:nvPr/>
            </p:nvSpPr>
            <p:spPr>
              <a:xfrm>
                <a:off x="5898931" y="5512678"/>
                <a:ext cx="588574" cy="331076"/>
              </a:xfrm>
              <a:prstGeom prst="rect">
                <a:avLst/>
              </a:prstGeom>
              <a:solidFill>
                <a:schemeClr val="accent5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ysClr val="windowText" lastClr="000000"/>
                    </a:solidFill>
                  </a:rPr>
                  <a:t>5</a:t>
                </a:r>
              </a:p>
            </p:txBody>
          </p: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7742C1FB-BC76-764B-B723-10F2FFD4439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33237" y="5391809"/>
                <a:ext cx="725212" cy="0"/>
              </a:xfrm>
              <a:prstGeom prst="line">
                <a:avLst/>
              </a:prstGeom>
              <a:ln>
                <a:solidFill>
                  <a:schemeClr val="tx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7AC045D3-8649-7A4C-B9BB-CDA076FBD693}"/>
                  </a:ext>
                </a:extLst>
              </p:cNvPr>
              <p:cNvSpPr/>
              <p:nvPr/>
            </p:nvSpPr>
            <p:spPr>
              <a:xfrm>
                <a:off x="6768666" y="5512678"/>
                <a:ext cx="588574" cy="331076"/>
              </a:xfrm>
              <a:prstGeom prst="rect">
                <a:avLst/>
              </a:prstGeom>
              <a:solidFill>
                <a:schemeClr val="accent5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ysClr val="windowText" lastClr="000000"/>
                    </a:solidFill>
                  </a:rPr>
                  <a:t>6</a:t>
                </a:r>
              </a:p>
            </p:txBody>
          </p: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AE239F71-391A-3C47-8188-5C5439AF5D8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02972" y="5391809"/>
                <a:ext cx="725212" cy="0"/>
              </a:xfrm>
              <a:prstGeom prst="line">
                <a:avLst/>
              </a:prstGeom>
              <a:ln>
                <a:solidFill>
                  <a:schemeClr val="tx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6DEE23E2-DAA5-7145-A272-6A261B2481D4}"/>
                  </a:ext>
                </a:extLst>
              </p:cNvPr>
              <p:cNvSpPr/>
              <p:nvPr/>
            </p:nvSpPr>
            <p:spPr>
              <a:xfrm>
                <a:off x="7630514" y="5512678"/>
                <a:ext cx="588574" cy="331076"/>
              </a:xfrm>
              <a:prstGeom prst="rect">
                <a:avLst/>
              </a:prstGeom>
              <a:solidFill>
                <a:schemeClr val="accent5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ysClr val="windowText" lastClr="000000"/>
                    </a:solidFill>
                  </a:rPr>
                  <a:t>7</a:t>
                </a:r>
              </a:p>
            </p:txBody>
          </p: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D667646A-5DEF-044A-929E-AD0FF515F24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64820" y="5391809"/>
                <a:ext cx="725212" cy="0"/>
              </a:xfrm>
              <a:prstGeom prst="line">
                <a:avLst/>
              </a:prstGeom>
              <a:ln>
                <a:solidFill>
                  <a:schemeClr val="tx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FC437C59-45BF-AD42-8D12-D2D02456E06C}"/>
                  </a:ext>
                </a:extLst>
              </p:cNvPr>
              <p:cNvSpPr/>
              <p:nvPr/>
            </p:nvSpPr>
            <p:spPr>
              <a:xfrm>
                <a:off x="8492362" y="5512678"/>
                <a:ext cx="588574" cy="331076"/>
              </a:xfrm>
              <a:prstGeom prst="rect">
                <a:avLst/>
              </a:prstGeom>
              <a:solidFill>
                <a:schemeClr val="accent5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ysClr val="windowText" lastClr="000000"/>
                    </a:solidFill>
                  </a:rPr>
                  <a:t>8</a:t>
                </a:r>
              </a:p>
            </p:txBody>
          </p: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7ABFCE04-5018-D547-B120-E5A8FCBF1CC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426668" y="5391809"/>
                <a:ext cx="725212" cy="0"/>
              </a:xfrm>
              <a:prstGeom prst="line">
                <a:avLst/>
              </a:prstGeom>
              <a:ln>
                <a:solidFill>
                  <a:schemeClr val="tx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E80B8C8B-6924-9640-BB3A-62A711B33C30}"/>
                  </a:ext>
                </a:extLst>
              </p:cNvPr>
              <p:cNvSpPr/>
              <p:nvPr/>
            </p:nvSpPr>
            <p:spPr>
              <a:xfrm>
                <a:off x="9354210" y="5512678"/>
                <a:ext cx="588574" cy="331076"/>
              </a:xfrm>
              <a:prstGeom prst="rect">
                <a:avLst/>
              </a:prstGeom>
              <a:solidFill>
                <a:schemeClr val="accent5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ysClr val="windowText" lastClr="000000"/>
                    </a:solidFill>
                  </a:rPr>
                  <a:t>9</a:t>
                </a:r>
              </a:p>
            </p:txBody>
          </p: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3C3077CD-5D89-334B-B221-935C75FB11E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288516" y="5391809"/>
                <a:ext cx="725212" cy="0"/>
              </a:xfrm>
              <a:prstGeom prst="line">
                <a:avLst/>
              </a:prstGeom>
              <a:ln>
                <a:solidFill>
                  <a:schemeClr val="tx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E538E7A7-D2D7-8B4A-BDF8-7B0A8E191915}"/>
                </a:ext>
              </a:extLst>
            </p:cNvPr>
            <p:cNvSpPr/>
            <p:nvPr/>
          </p:nvSpPr>
          <p:spPr>
            <a:xfrm>
              <a:off x="1268487" y="4947748"/>
              <a:ext cx="717331" cy="331076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17</a:t>
              </a:r>
              <a:r>
                <a:rPr lang="en-US" dirty="0">
                  <a:solidFill>
                    <a:schemeClr val="accent5"/>
                  </a:solidFill>
                </a:rPr>
                <a:t>0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EE1677A9-907E-3D42-8552-927494ED551B}"/>
                </a:ext>
              </a:extLst>
            </p:cNvPr>
            <p:cNvSpPr/>
            <p:nvPr/>
          </p:nvSpPr>
          <p:spPr>
            <a:xfrm>
              <a:off x="5581676" y="4945113"/>
              <a:ext cx="717331" cy="331076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4</a:t>
              </a:r>
              <a:r>
                <a:rPr lang="en-US" dirty="0">
                  <a:solidFill>
                    <a:schemeClr val="accent5"/>
                  </a:solidFill>
                </a:rPr>
                <a:t>5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C8AEAB09-02BD-F147-AEAF-7BED41283BC6}"/>
                </a:ext>
              </a:extLst>
            </p:cNvPr>
            <p:cNvSpPr/>
            <p:nvPr/>
          </p:nvSpPr>
          <p:spPr>
            <a:xfrm>
              <a:off x="5586404" y="4523386"/>
              <a:ext cx="717331" cy="331076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7</a:t>
              </a:r>
              <a:r>
                <a:rPr lang="en-US" dirty="0">
                  <a:solidFill>
                    <a:schemeClr val="accent5"/>
                  </a:solidFill>
                </a:rPr>
                <a:t>5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41FD7D98-51CA-674D-9034-478E51CFDE6E}"/>
                </a:ext>
              </a:extLst>
            </p:cNvPr>
            <p:cNvSpPr/>
            <p:nvPr/>
          </p:nvSpPr>
          <p:spPr>
            <a:xfrm>
              <a:off x="1268487" y="4523386"/>
              <a:ext cx="717331" cy="331076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9</a:t>
              </a:r>
              <a:r>
                <a:rPr lang="en-US" dirty="0">
                  <a:solidFill>
                    <a:schemeClr val="accent5"/>
                  </a:solidFill>
                </a:rPr>
                <a:t>0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06F82991-F1CF-E04A-B386-D11EE47EE027}"/>
                </a:ext>
              </a:extLst>
            </p:cNvPr>
            <p:cNvSpPr/>
            <p:nvPr/>
          </p:nvSpPr>
          <p:spPr>
            <a:xfrm>
              <a:off x="2990870" y="4945113"/>
              <a:ext cx="717331" cy="331076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5"/>
                  </a:solidFill>
                </a:rPr>
                <a:t>2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417B3F08-1440-DE4B-942E-E7F33551D206}"/>
                </a:ext>
              </a:extLst>
            </p:cNvPr>
            <p:cNvSpPr/>
            <p:nvPr/>
          </p:nvSpPr>
          <p:spPr>
            <a:xfrm>
              <a:off x="4717184" y="4945113"/>
              <a:ext cx="717331" cy="331076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2</a:t>
              </a:r>
              <a:r>
                <a:rPr lang="en-US" dirty="0">
                  <a:solidFill>
                    <a:schemeClr val="accent5"/>
                  </a:solidFill>
                </a:rPr>
                <a:t>4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7CE1B9DC-4201-6C4B-9BD2-53CEF162AF41}"/>
                </a:ext>
              </a:extLst>
            </p:cNvPr>
            <p:cNvSpPr/>
            <p:nvPr/>
          </p:nvSpPr>
          <p:spPr>
            <a:xfrm>
              <a:off x="2990869" y="4518120"/>
              <a:ext cx="717331" cy="331076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80</a:t>
              </a:r>
              <a:r>
                <a:rPr lang="en-US" dirty="0">
                  <a:solidFill>
                    <a:schemeClr val="accent5"/>
                  </a:solidFill>
                </a:rPr>
                <a:t>2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CC395E22-9664-2D45-A57B-45ED3BBFB609}"/>
                </a:ext>
              </a:extLst>
            </p:cNvPr>
            <p:cNvSpPr/>
            <p:nvPr/>
          </p:nvSpPr>
          <p:spPr>
            <a:xfrm>
              <a:off x="6440886" y="4945113"/>
              <a:ext cx="717331" cy="331076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6</a:t>
              </a:r>
              <a:r>
                <a:rPr lang="en-US" dirty="0">
                  <a:solidFill>
                    <a:schemeClr val="accent5"/>
                  </a:solidFill>
                </a:rPr>
                <a:t>6</a:t>
              </a:r>
            </a:p>
          </p:txBody>
        </p:sp>
      </p:grpSp>
      <p:sp>
        <p:nvSpPr>
          <p:cNvPr id="79" name="Content Placeholder 2">
            <a:extLst>
              <a:ext uri="{FF2B5EF4-FFF2-40B4-BE49-F238E27FC236}">
                <a16:creationId xmlns:a16="http://schemas.microsoft.com/office/drawing/2014/main" id="{84DB8E92-00E8-8946-BA96-976B6A19FDA6}"/>
              </a:ext>
            </a:extLst>
          </p:cNvPr>
          <p:cNvSpPr txBox="1">
            <a:spLocks/>
          </p:cNvSpPr>
          <p:nvPr/>
        </p:nvSpPr>
        <p:spPr>
          <a:xfrm>
            <a:off x="8475779" y="1254653"/>
            <a:ext cx="2746339" cy="778733"/>
          </a:xfrm>
          <a:prstGeom prst="rect">
            <a:avLst/>
          </a:prstGeom>
          <a:ln>
            <a:solidFill>
              <a:schemeClr val="tx1">
                <a:lumMod val="9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600" i="1" dirty="0"/>
              <a:t>Simply concatenate the lists to finish this iteration of the loop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66BDFD6-7BFB-8848-8B1A-AD2EB43BEB68}"/>
              </a:ext>
            </a:extLst>
          </p:cNvPr>
          <p:cNvSpPr/>
          <p:nvPr/>
        </p:nvSpPr>
        <p:spPr>
          <a:xfrm>
            <a:off x="1245919" y="1859656"/>
            <a:ext cx="806643" cy="897712"/>
          </a:xfrm>
          <a:prstGeom prst="rect">
            <a:avLst/>
          </a:prstGeom>
          <a:noFill/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D39F27D4-D3E3-B448-A542-9614EC467DDD}"/>
              </a:ext>
            </a:extLst>
          </p:cNvPr>
          <p:cNvSpPr/>
          <p:nvPr/>
        </p:nvSpPr>
        <p:spPr>
          <a:xfrm>
            <a:off x="1988555" y="5433049"/>
            <a:ext cx="1616495" cy="530753"/>
          </a:xfrm>
          <a:prstGeom prst="rect">
            <a:avLst/>
          </a:prstGeom>
          <a:noFill/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6D9BCDA-4603-EA43-AF17-3054AD056664}"/>
              </a:ext>
            </a:extLst>
          </p:cNvPr>
          <p:cNvSpPr/>
          <p:nvPr/>
        </p:nvSpPr>
        <p:spPr>
          <a:xfrm>
            <a:off x="3657305" y="5433048"/>
            <a:ext cx="1616495" cy="530753"/>
          </a:xfrm>
          <a:prstGeom prst="rect">
            <a:avLst/>
          </a:prstGeom>
          <a:noFill/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8B8B3B18-0039-A745-9811-F799F9A6D0FA}"/>
              </a:ext>
            </a:extLst>
          </p:cNvPr>
          <p:cNvSpPr/>
          <p:nvPr/>
        </p:nvSpPr>
        <p:spPr>
          <a:xfrm>
            <a:off x="5333219" y="5433048"/>
            <a:ext cx="748479" cy="530753"/>
          </a:xfrm>
          <a:prstGeom prst="rect">
            <a:avLst/>
          </a:prstGeom>
          <a:noFill/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D302BF7C-14BB-F34A-A9D1-F3CE97F5AD97}"/>
              </a:ext>
            </a:extLst>
          </p:cNvPr>
          <p:cNvSpPr/>
          <p:nvPr/>
        </p:nvSpPr>
        <p:spPr>
          <a:xfrm>
            <a:off x="6138485" y="5433048"/>
            <a:ext cx="1636056" cy="530753"/>
          </a:xfrm>
          <a:prstGeom prst="rect">
            <a:avLst/>
          </a:prstGeom>
          <a:noFill/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8B5900F2-B28B-AA4E-88F7-A6A0F80F7303}"/>
              </a:ext>
            </a:extLst>
          </p:cNvPr>
          <p:cNvSpPr/>
          <p:nvPr/>
        </p:nvSpPr>
        <p:spPr>
          <a:xfrm>
            <a:off x="7820718" y="5433047"/>
            <a:ext cx="818777" cy="530753"/>
          </a:xfrm>
          <a:prstGeom prst="rect">
            <a:avLst/>
          </a:prstGeom>
          <a:noFill/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AEE96A2E-CCC9-B148-BCB7-45CD04C9A376}"/>
              </a:ext>
            </a:extLst>
          </p:cNvPr>
          <p:cNvSpPr/>
          <p:nvPr/>
        </p:nvSpPr>
        <p:spPr>
          <a:xfrm>
            <a:off x="2982881" y="1866786"/>
            <a:ext cx="806643" cy="897712"/>
          </a:xfrm>
          <a:prstGeom prst="rect">
            <a:avLst/>
          </a:prstGeom>
          <a:noFill/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57DE187D-11FD-FE4A-8CC7-111DFF6F319F}"/>
              </a:ext>
            </a:extLst>
          </p:cNvPr>
          <p:cNvSpPr/>
          <p:nvPr/>
        </p:nvSpPr>
        <p:spPr>
          <a:xfrm>
            <a:off x="5565136" y="1859656"/>
            <a:ext cx="806643" cy="897712"/>
          </a:xfrm>
          <a:prstGeom prst="rect">
            <a:avLst/>
          </a:prstGeom>
          <a:noFill/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05F800C0-8B0A-9742-AFC8-963622786A0E}"/>
              </a:ext>
            </a:extLst>
          </p:cNvPr>
          <p:cNvSpPr/>
          <p:nvPr/>
        </p:nvSpPr>
        <p:spPr>
          <a:xfrm>
            <a:off x="6424988" y="2311380"/>
            <a:ext cx="806643" cy="400866"/>
          </a:xfrm>
          <a:prstGeom prst="rect">
            <a:avLst/>
          </a:prstGeom>
          <a:noFill/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3432A381-F5BC-B34B-89BF-8BB4705ACDF3}"/>
              </a:ext>
            </a:extLst>
          </p:cNvPr>
          <p:cNvSpPr/>
          <p:nvPr/>
        </p:nvSpPr>
        <p:spPr>
          <a:xfrm>
            <a:off x="4695621" y="2328856"/>
            <a:ext cx="806643" cy="400866"/>
          </a:xfrm>
          <a:prstGeom prst="rect">
            <a:avLst/>
          </a:prstGeom>
          <a:noFill/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010AE138-863F-F34A-B9B6-AA79EA4235E9}"/>
              </a:ext>
            </a:extLst>
          </p:cNvPr>
          <p:cNvCxnSpPr>
            <a:cxnSpLocks/>
          </p:cNvCxnSpPr>
          <p:nvPr/>
        </p:nvCxnSpPr>
        <p:spPr>
          <a:xfrm>
            <a:off x="2052562" y="2930490"/>
            <a:ext cx="744240" cy="2403244"/>
          </a:xfrm>
          <a:prstGeom prst="line">
            <a:avLst/>
          </a:prstGeom>
          <a:ln>
            <a:solidFill>
              <a:schemeClr val="tx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51C1AF3C-03D3-CF4E-90D4-DE080E891BFF}"/>
              </a:ext>
            </a:extLst>
          </p:cNvPr>
          <p:cNvCxnSpPr>
            <a:cxnSpLocks/>
          </p:cNvCxnSpPr>
          <p:nvPr/>
        </p:nvCxnSpPr>
        <p:spPr>
          <a:xfrm>
            <a:off x="3807716" y="2893587"/>
            <a:ext cx="652668" cy="2415957"/>
          </a:xfrm>
          <a:prstGeom prst="line">
            <a:avLst/>
          </a:prstGeom>
          <a:ln>
            <a:solidFill>
              <a:schemeClr val="tx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3DD0B96C-4671-314D-9798-9E0CFBA679F7}"/>
              </a:ext>
            </a:extLst>
          </p:cNvPr>
          <p:cNvCxnSpPr>
            <a:cxnSpLocks/>
          </p:cNvCxnSpPr>
          <p:nvPr/>
        </p:nvCxnSpPr>
        <p:spPr>
          <a:xfrm>
            <a:off x="5471250" y="2873407"/>
            <a:ext cx="101366" cy="2436137"/>
          </a:xfrm>
          <a:prstGeom prst="line">
            <a:avLst/>
          </a:prstGeom>
          <a:ln>
            <a:solidFill>
              <a:schemeClr val="tx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C4DD2455-745E-3B4E-8D16-34A04771FC34}"/>
              </a:ext>
            </a:extLst>
          </p:cNvPr>
          <p:cNvCxnSpPr>
            <a:cxnSpLocks/>
          </p:cNvCxnSpPr>
          <p:nvPr/>
        </p:nvCxnSpPr>
        <p:spPr>
          <a:xfrm>
            <a:off x="6345568" y="2831027"/>
            <a:ext cx="123278" cy="2478517"/>
          </a:xfrm>
          <a:prstGeom prst="line">
            <a:avLst/>
          </a:prstGeom>
          <a:ln>
            <a:solidFill>
              <a:schemeClr val="tx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26949D9B-7169-3841-870B-964E2B8933F6}"/>
              </a:ext>
            </a:extLst>
          </p:cNvPr>
          <p:cNvCxnSpPr>
            <a:cxnSpLocks/>
          </p:cNvCxnSpPr>
          <p:nvPr/>
        </p:nvCxnSpPr>
        <p:spPr>
          <a:xfrm>
            <a:off x="7198112" y="2783493"/>
            <a:ext cx="811281" cy="2526051"/>
          </a:xfrm>
          <a:prstGeom prst="line">
            <a:avLst/>
          </a:prstGeom>
          <a:ln>
            <a:solidFill>
              <a:schemeClr val="tx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791162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{78731ABC-CB82-E74D-A429-13D3326A7E5D}tf10001122</Template>
  <TotalTime>26008</TotalTime>
  <Words>3132</Words>
  <Application>Microsoft Macintosh PowerPoint</Application>
  <PresentationFormat>Widescreen</PresentationFormat>
  <Paragraphs>369</Paragraphs>
  <Slides>54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0" baseType="lpstr">
      <vt:lpstr>Arial</vt:lpstr>
      <vt:lpstr>Calibri</vt:lpstr>
      <vt:lpstr>Cambria Math</vt:lpstr>
      <vt:lpstr>Trebuchet MS</vt:lpstr>
      <vt:lpstr>Tw Cen MT</vt:lpstr>
      <vt:lpstr>Circuit</vt:lpstr>
      <vt:lpstr>Van Emde Boas Trees</vt:lpstr>
      <vt:lpstr>Advanced Tree Structures</vt:lpstr>
      <vt:lpstr>Motivation: Fast, Balanced Search Trees</vt:lpstr>
      <vt:lpstr>Motivation: Data Structures So Far</vt:lpstr>
      <vt:lpstr>Main Idea + Example</vt:lpstr>
      <vt:lpstr>Quick Aside: Radix Sort</vt:lpstr>
      <vt:lpstr>Radix sort</vt:lpstr>
      <vt:lpstr>The algorithm</vt:lpstr>
      <vt:lpstr>The algorithm</vt:lpstr>
      <vt:lpstr>The algorithm</vt:lpstr>
      <vt:lpstr>The algorithm</vt:lpstr>
      <vt:lpstr>Python code</vt:lpstr>
      <vt:lpstr>Back to VeB Trees</vt:lpstr>
      <vt:lpstr>Developing a Fast Set Data-Structure</vt:lpstr>
      <vt:lpstr>Motivation: Data Structures So Far</vt:lpstr>
      <vt:lpstr>Super-Imposing Bits and Sqrt(u) Runtimes</vt:lpstr>
      <vt:lpstr>Direct Addressing With Binary Tree</vt:lpstr>
      <vt:lpstr>Direct Addressing With Binary Tree</vt:lpstr>
      <vt:lpstr>Direct Addressing With Binary Tree</vt:lpstr>
      <vt:lpstr>Direct Addressing Constant Height</vt:lpstr>
      <vt:lpstr>Proto-vEB Trees</vt:lpstr>
      <vt:lpstr>A Recursive Structure</vt:lpstr>
      <vt:lpstr>Addressing Clusters</vt:lpstr>
      <vt:lpstr>Proto-vEB Structure</vt:lpstr>
      <vt:lpstr>Proto-vEB Structure</vt:lpstr>
      <vt:lpstr>Operations On Proto-vEB Structure</vt:lpstr>
      <vt:lpstr>Proto-vEB Structure</vt:lpstr>
      <vt:lpstr>Operations On Proto-vEB Structure</vt:lpstr>
      <vt:lpstr>Operations On Proto-vEB Structure</vt:lpstr>
      <vt:lpstr>Proto-vEB Structure</vt:lpstr>
      <vt:lpstr>Operations On Proto-vEB Structure</vt:lpstr>
      <vt:lpstr>Operations On Proto-vEB Structure</vt:lpstr>
      <vt:lpstr>Proto-vEB Structure</vt:lpstr>
      <vt:lpstr>Operations On Proto-vEB Structure</vt:lpstr>
      <vt:lpstr>Operations On Proto-vEB Structure</vt:lpstr>
      <vt:lpstr>Operations On Proto-vEB Structure</vt:lpstr>
      <vt:lpstr>Van Emde Boas Trees</vt:lpstr>
      <vt:lpstr>Van Emde Boas Trees</vt:lpstr>
      <vt:lpstr>Quick Aside on Universe Size</vt:lpstr>
      <vt:lpstr>Adding More Data to VEB Trees</vt:lpstr>
      <vt:lpstr>Example VEB-Tree</vt:lpstr>
      <vt:lpstr>VEB-Tree Operations: Minimum/Maximum</vt:lpstr>
      <vt:lpstr>VEB-Tree Operations: Member / Search</vt:lpstr>
      <vt:lpstr>VEB-Tree Operations: Successor</vt:lpstr>
      <vt:lpstr>VEB-Tree Operations: Successor</vt:lpstr>
      <vt:lpstr>VEB-Tree Operations: Successor</vt:lpstr>
      <vt:lpstr>VEB-Tree Operations: Successor</vt:lpstr>
      <vt:lpstr>VEB-Tree Operations: Successor</vt:lpstr>
      <vt:lpstr>VEB-Tree Operations: Successor</vt:lpstr>
      <vt:lpstr>VEB-Tree Operations: Predecessor</vt:lpstr>
      <vt:lpstr>VEB-Tree Operations: Insert</vt:lpstr>
      <vt:lpstr>VEB-Tree Operations: Delete</vt:lpstr>
      <vt:lpstr>Conclusion</vt:lpstr>
      <vt:lpstr>Conclusions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Linear Programming</dc:title>
  <dc:creator>Mark Floryan</dc:creator>
  <cp:lastModifiedBy>Mark Floryan</cp:lastModifiedBy>
  <cp:revision>259</cp:revision>
  <dcterms:created xsi:type="dcterms:W3CDTF">2023-02-24T14:15:53Z</dcterms:created>
  <dcterms:modified xsi:type="dcterms:W3CDTF">2025-03-30T14:59:16Z</dcterms:modified>
</cp:coreProperties>
</file>